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0" r:id="rId4"/>
    <p:sldId id="263" r:id="rId5"/>
    <p:sldId id="267" r:id="rId6"/>
    <p:sldId id="262" r:id="rId7"/>
    <p:sldId id="261" r:id="rId8"/>
    <p:sldId id="264" r:id="rId9"/>
    <p:sldId id="265" r:id="rId10"/>
    <p:sldId id="259" r:id="rId11"/>
    <p:sldId id="268" r:id="rId12"/>
    <p:sldId id="266" r:id="rId13"/>
  </p:sldIdLst>
  <p:sldSz cx="9144000" cy="6858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DB8FF"/>
    <a:srgbClr val="FFFFFF"/>
    <a:srgbClr val="408000"/>
    <a:srgbClr val="FF0000"/>
    <a:srgbClr val="FF8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17" autoAdjust="0"/>
    <p:restoredTop sz="93990" autoAdjust="0"/>
  </p:normalViewPr>
  <p:slideViewPr>
    <p:cSldViewPr>
      <p:cViewPr varScale="1">
        <p:scale>
          <a:sx n="70" d="100"/>
          <a:sy n="70" d="100"/>
        </p:scale>
        <p:origin x="-113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 altLang="it-IT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it-IT" altLang="it-IT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 altLang="it-IT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1A50C7B-B9CD-4E67-9E3A-1F573F2DB94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41492943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 altLang="it-IT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it-IT" altLang="it-IT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 altLang="it-IT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1140F34-681E-4B74-8FE3-F0BCC3CD1AB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35198472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6F56D3-AF25-4270-84F1-41D0CC38E3A1}" type="slidenum">
              <a:rPr lang="it-IT" altLang="it-IT"/>
              <a:pPr/>
              <a:t>1</a:t>
            </a:fld>
            <a:endParaRPr lang="it-IT" altLang="it-IT" dirty="0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xmlns="" val="23008354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CF4D06-F1B1-47BF-A1A8-D5D165A5E6E3}" type="slidenum">
              <a:rPr lang="it-IT" altLang="it-IT"/>
              <a:pPr/>
              <a:t>10</a:t>
            </a:fld>
            <a:endParaRPr lang="it-IT" altLang="it-IT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40047142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9A12A1-35F3-4AB5-8574-DE07C78A86AA}" type="slidenum">
              <a:rPr lang="it-IT" altLang="it-IT"/>
              <a:pPr/>
              <a:t>11</a:t>
            </a:fld>
            <a:endParaRPr lang="it-IT" altLang="it-IT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3474915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79CECF-CE37-4762-9467-9B1697B85959}" type="slidenum">
              <a:rPr lang="it-IT" altLang="it-IT"/>
              <a:pPr/>
              <a:t>12</a:t>
            </a:fld>
            <a:endParaRPr lang="it-IT" altLang="it-IT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2556921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955E9A-DBB0-4976-8292-AA0B8FE79085}" type="slidenum">
              <a:rPr lang="it-IT" altLang="it-IT"/>
              <a:pPr/>
              <a:t>2</a:t>
            </a:fld>
            <a:endParaRPr lang="it-IT" altLang="it-IT" dirty="0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xmlns="" val="34164789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5AE28C-BC9A-48A0-9CA9-A2BED77CBB13}" type="slidenum">
              <a:rPr lang="it-IT" altLang="it-IT"/>
              <a:pPr/>
              <a:t>3</a:t>
            </a:fld>
            <a:endParaRPr lang="it-IT" altLang="it-IT" dirty="0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xmlns="" val="32547868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8A6625-AB55-4ADC-BE29-86F4C8F74A08}" type="slidenum">
              <a:rPr lang="it-IT" altLang="it-IT"/>
              <a:pPr/>
              <a:t>4</a:t>
            </a:fld>
            <a:endParaRPr lang="it-IT" altLang="it-IT" dirty="0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xmlns="" val="31239616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58E73D-0E1E-4DF9-940C-EDF9DF0B5CC2}" type="slidenum">
              <a:rPr lang="it-IT" altLang="it-IT"/>
              <a:pPr/>
              <a:t>5</a:t>
            </a:fld>
            <a:endParaRPr lang="it-IT" altLang="it-IT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3262244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28A5FD-5A3F-43CF-B991-116B5F0B4AB7}" type="slidenum">
              <a:rPr lang="it-IT" altLang="it-IT"/>
              <a:pPr/>
              <a:t>6</a:t>
            </a:fld>
            <a:endParaRPr lang="it-IT" altLang="it-IT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12219196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572E72-FF25-40BB-911C-918BFC7BBF57}" type="slidenum">
              <a:rPr lang="it-IT" altLang="it-IT"/>
              <a:pPr/>
              <a:t>7</a:t>
            </a:fld>
            <a:endParaRPr lang="it-IT" altLang="it-IT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2510642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F7A7A6-042E-4AE4-8268-80311B004006}" type="slidenum">
              <a:rPr lang="it-IT" altLang="it-IT"/>
              <a:pPr/>
              <a:t>8</a:t>
            </a:fld>
            <a:endParaRPr lang="it-IT" altLang="it-IT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28266827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ED51A9-9644-4966-85C1-2512EF044359}" type="slidenum">
              <a:rPr lang="it-IT" altLang="it-IT"/>
              <a:pPr/>
              <a:t>9</a:t>
            </a:fld>
            <a:endParaRPr lang="it-IT" altLang="it-IT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2892436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7B5F15-E110-4331-8FF6-7115E2D6ACB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3110610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9F0AE9-A725-453A-9737-15ED29255570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13975497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06EDDB-B2D8-4279-A143-677CCD71443D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3407415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2A3CFD-EE76-4716-8526-96C334B4BCF0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31132430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A9C1C6-9A7B-47B8-AA20-AFFCFF075252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6330756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538D41-55B8-4453-9AFF-3D82AC565A8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28004102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43FA2D-9196-42D7-A729-D3FB4DCA73E9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34791149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C425E4-FCD7-46C7-BBA5-6320067A2C7B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41919652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6CB30E-B619-464A-ABEA-13E247C38D0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27817828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FE6274-8FF7-4C17-B673-F3C1FB05170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37785204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C55520-CE75-4C10-808B-1D97BCF3E787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17010609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stile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endParaRPr lang="it-IT" alt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863B2208-9F25-4911-8C4E-7CE63481C1B8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8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 descr="Diapositiva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228600" y="0"/>
            <a:ext cx="8686800" cy="66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</a:pPr>
            <a:r>
              <a:rPr lang="it-IT" altLang="it-IT" sz="3200" b="1" dirty="0">
                <a:solidFill>
                  <a:srgbClr val="FF8000"/>
                </a:solidFill>
              </a:rPr>
              <a:t>Aurora </a:t>
            </a:r>
            <a:r>
              <a:rPr lang="it-IT" altLang="it-IT" sz="3200" b="1" dirty="0" err="1">
                <a:solidFill>
                  <a:srgbClr val="FF8000"/>
                </a:solidFill>
              </a:rPr>
              <a:t>Borealis</a:t>
            </a:r>
            <a:r>
              <a:rPr lang="it-IT" altLang="it-IT" sz="3200" b="1" dirty="0">
                <a:solidFill>
                  <a:srgbClr val="FF8000"/>
                </a:solidFill>
              </a:rPr>
              <a:t> and </a:t>
            </a:r>
            <a:r>
              <a:rPr lang="it-IT" altLang="it-IT" sz="3200" b="1" dirty="0" err="1">
                <a:solidFill>
                  <a:srgbClr val="FF8000"/>
                </a:solidFill>
              </a:rPr>
              <a:t>six</a:t>
            </a:r>
            <a:r>
              <a:rPr lang="it-IT" altLang="it-IT" sz="3200" b="1" dirty="0">
                <a:solidFill>
                  <a:srgbClr val="FF8000"/>
                </a:solidFill>
              </a:rPr>
              <a:t> </a:t>
            </a:r>
            <a:r>
              <a:rPr lang="it-IT" altLang="it-IT" sz="3200" b="1" dirty="0" err="1">
                <a:solidFill>
                  <a:srgbClr val="FF8000"/>
                </a:solidFill>
              </a:rPr>
              <a:t>months</a:t>
            </a:r>
            <a:r>
              <a:rPr lang="it-IT" altLang="it-IT" sz="3200" b="1" dirty="0">
                <a:solidFill>
                  <a:srgbClr val="FF8000"/>
                </a:solidFill>
              </a:rPr>
              <a:t> </a:t>
            </a:r>
            <a:r>
              <a:rPr lang="it-IT" altLang="it-IT" sz="3200" b="1" dirty="0" err="1" smtClean="0">
                <a:solidFill>
                  <a:srgbClr val="FF8000"/>
                </a:solidFill>
              </a:rPr>
              <a:t>with</a:t>
            </a:r>
            <a:r>
              <a:rPr lang="it-IT" altLang="it-IT" sz="3200" b="1" dirty="0" smtClean="0">
                <a:solidFill>
                  <a:srgbClr val="FF8000"/>
                </a:solidFill>
              </a:rPr>
              <a:t> </a:t>
            </a:r>
            <a:r>
              <a:rPr lang="it-IT" altLang="it-IT" sz="3200" b="1" dirty="0" err="1">
                <a:solidFill>
                  <a:srgbClr val="FF8000"/>
                </a:solidFill>
              </a:rPr>
              <a:t>sun</a:t>
            </a:r>
            <a:endParaRPr lang="it-IT" altLang="it-IT" sz="3200" b="1" dirty="0">
              <a:solidFill>
                <a:srgbClr val="FF8000"/>
              </a:solidFill>
            </a:endParaRP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4419600" y="609600"/>
            <a:ext cx="4724400" cy="461664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1905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3810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it-IT" sz="1400" dirty="0" smtClean="0">
                <a:latin typeface="Century Gothic" panose="020B0502020202020204" pitchFamily="34" charset="0"/>
              </a:rPr>
              <a:t>The lights are </a:t>
            </a:r>
            <a:r>
              <a:rPr lang="en-US" altLang="it-IT" sz="1400" strike="sngStrike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at their </a:t>
            </a:r>
            <a:r>
              <a:rPr lang="en-US" altLang="it-IT" sz="1400" dirty="0" smtClean="0">
                <a:latin typeface="Century Gothic" panose="020B0502020202020204" pitchFamily="34" charset="0"/>
              </a:rPr>
              <a:t>most frequent in late autumn and winter/early spring. </a:t>
            </a:r>
          </a:p>
          <a:p>
            <a:r>
              <a:rPr lang="en-US" altLang="it-IT" sz="1400" dirty="0" smtClean="0">
                <a:latin typeface="Century Gothic" panose="020B0502020202020204" pitchFamily="34" charset="0"/>
              </a:rPr>
              <a:t>Between the autumn equinox and spring equinox (21 September - 21 March), it is dark between 6 pm and 1 am, and you have maximum chances of spotting the lights. Theoretically, you can see the northern lights all over Norway. </a:t>
            </a:r>
          </a:p>
          <a:p>
            <a:r>
              <a:rPr lang="en-US" altLang="it-IT" sz="1400" dirty="0" smtClean="0">
                <a:latin typeface="Century Gothic" panose="020B0502020202020204" pitchFamily="34" charset="0"/>
              </a:rPr>
              <a:t>The best places are above the Arctic Circle in Northern Norway in the </a:t>
            </a:r>
            <a:r>
              <a:rPr lang="en-US" altLang="it-IT" sz="1400" dirty="0" err="1" smtClean="0">
                <a:latin typeface="Century Gothic" panose="020B0502020202020204" pitchFamily="34" charset="0"/>
              </a:rPr>
              <a:t>Lofoten</a:t>
            </a:r>
            <a:r>
              <a:rPr lang="en-US" altLang="it-IT" sz="1400" dirty="0" smtClean="0">
                <a:latin typeface="Century Gothic" panose="020B0502020202020204" pitchFamily="34" charset="0"/>
              </a:rPr>
              <a:t> Islands.</a:t>
            </a:r>
          </a:p>
          <a:p>
            <a:endParaRPr lang="en-US" altLang="it-IT" sz="1400" dirty="0" smtClean="0">
              <a:latin typeface="Century Gothic" panose="020B0502020202020204" pitchFamily="34" charset="0"/>
            </a:endParaRPr>
          </a:p>
          <a:p>
            <a:r>
              <a:rPr lang="en-US" altLang="it-IT" sz="1400" b="1" dirty="0" smtClean="0">
                <a:latin typeface="Century Gothic" panose="020B0502020202020204" pitchFamily="34" charset="0"/>
              </a:rPr>
              <a:t>What causes the Northern Lights?</a:t>
            </a:r>
            <a:endParaRPr lang="en-US" altLang="it-IT" sz="1400" dirty="0" smtClean="0">
              <a:latin typeface="Century Gothic" panose="020B0502020202020204" pitchFamily="34" charset="0"/>
            </a:endParaRPr>
          </a:p>
          <a:p>
            <a:r>
              <a:rPr lang="en-US" altLang="it-IT" sz="1400" dirty="0" smtClean="0">
                <a:latin typeface="Century Gothic" panose="020B0502020202020204" pitchFamily="34" charset="0"/>
              </a:rPr>
              <a:t>The Northern Lights are actually the result of collisions between gaseous particles in the Earth's atmosphere with charged particles released from the sun's atmosphere. Variations in </a:t>
            </a:r>
            <a:r>
              <a:rPr lang="en-US" altLang="it-IT" sz="1400" dirty="0" err="1" smtClean="0">
                <a:latin typeface="Century Gothic" panose="020B0502020202020204" pitchFamily="34" charset="0"/>
              </a:rPr>
              <a:t>colour</a:t>
            </a:r>
            <a:r>
              <a:rPr lang="en-US" altLang="it-IT" sz="1400" dirty="0" smtClean="0">
                <a:latin typeface="Century Gothic" panose="020B0502020202020204" pitchFamily="34" charset="0"/>
              </a:rPr>
              <a:t> are due to the type of gas particles that are colliding.</a:t>
            </a:r>
          </a:p>
          <a:p>
            <a:endParaRPr lang="en-US" altLang="it-IT" sz="1400" dirty="0" smtClean="0">
              <a:latin typeface="Century Gothic" panose="020B0502020202020204" pitchFamily="34" charset="0"/>
            </a:endParaRPr>
          </a:p>
          <a:p>
            <a:r>
              <a:rPr lang="en-US" altLang="it-IT" sz="1400" dirty="0" smtClean="0">
                <a:latin typeface="Century Gothic" panose="020B0502020202020204" pitchFamily="34" charset="0"/>
              </a:rPr>
              <a:t>Norway is a </a:t>
            </a:r>
            <a:r>
              <a:rPr lang="en-US" altLang="it-IT" sz="1400" dirty="0" smtClean="0">
                <a:latin typeface="Century Gothic" panose="020B0502020202020204" pitchFamily="34" charset="0"/>
              </a:rPr>
              <a:t>Arctic</a:t>
            </a:r>
            <a:r>
              <a:rPr lang="en-US" altLang="it-IT" sz="1400" dirty="0" smtClean="0">
                <a:latin typeface="Century Gothic" panose="020B0502020202020204" pitchFamily="34" charset="0"/>
              </a:rPr>
              <a:t> land and in the north the weather is very particular.</a:t>
            </a:r>
          </a:p>
          <a:p>
            <a:r>
              <a:rPr lang="en-US" altLang="it-IT" sz="1400" dirty="0" smtClean="0">
                <a:latin typeface="Century Gothic" panose="020B0502020202020204" pitchFamily="34" charset="0"/>
              </a:rPr>
              <a:t>In Norway there are six sunny months with midnight’s sun and six dark month </a:t>
            </a:r>
            <a:r>
              <a:rPr lang="en-US" altLang="it-IT" sz="14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with</a:t>
            </a:r>
            <a:r>
              <a:rPr lang="en-US" altLang="it-IT" sz="1400" dirty="0" smtClean="0">
                <a:latin typeface="Century Gothic" panose="020B0502020202020204" pitchFamily="34" charset="0"/>
              </a:rPr>
              <a:t> three light hours a day.</a:t>
            </a:r>
            <a:endParaRPr lang="en-US" altLang="it-IT" sz="1400" dirty="0">
              <a:latin typeface="Century Gothic" panose="020B0502020202020204" pitchFamily="34" charset="0"/>
            </a:endParaRP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323850" y="6453188"/>
            <a:ext cx="47244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1905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3810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it-IT" altLang="it-IT" sz="1400">
                <a:latin typeface="Century Gothic" panose="020B0502020202020204" pitchFamily="34" charset="0"/>
              </a:rPr>
              <a:t>Midnight sun pictures sequence </a:t>
            </a:r>
          </a:p>
        </p:txBody>
      </p:sp>
      <p:pic>
        <p:nvPicPr>
          <p:cNvPr id="10249" name="Picture 9" descr="Diapositiva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1496" t="66492"/>
          <a:stretch>
            <a:fillRect/>
          </a:stretch>
        </p:blipFill>
        <p:spPr bwMode="auto">
          <a:xfrm>
            <a:off x="4446588" y="5133975"/>
            <a:ext cx="4697412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0" name="Picture 10" descr="Diapositiva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6299" r="47244" b="20998"/>
          <a:stretch>
            <a:fillRect/>
          </a:stretch>
        </p:blipFill>
        <p:spPr bwMode="auto">
          <a:xfrm>
            <a:off x="1588" y="549275"/>
            <a:ext cx="4425950" cy="482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9" name="Picture 7" descr="Diapositiva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450" y="33338"/>
            <a:ext cx="9055100" cy="679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/>
              <a:t>Typical food</a:t>
            </a:r>
            <a:br>
              <a:rPr lang="it-IT" altLang="it-IT"/>
            </a:br>
            <a:endParaRPr lang="it-IT" altLang="it-IT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39624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it-IT" sz="1400" b="1" dirty="0" smtClean="0">
                <a:latin typeface="Century Gothic" panose="020B0502020202020204" pitchFamily="34" charset="0"/>
              </a:rPr>
              <a:t>Norwegian salmon</a:t>
            </a:r>
            <a:r>
              <a:rPr lang="en-US" altLang="it-IT" sz="1400" dirty="0" smtClean="0">
                <a:latin typeface="Century Gothic" panose="020B0502020202020204" pitchFamily="34" charset="0"/>
              </a:rPr>
              <a:t> is popular and has been used by the best chefs in the world for decades </a:t>
            </a:r>
            <a:r>
              <a:rPr lang="en-US" altLang="it-IT" sz="14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for</a:t>
            </a:r>
            <a:r>
              <a:rPr lang="en-US" altLang="it-IT" sz="1400" dirty="0" smtClean="0">
                <a:latin typeface="Century Gothic" panose="020B0502020202020204" pitchFamily="34" charset="0"/>
              </a:rPr>
              <a:t> its distinct and delicate </a:t>
            </a:r>
            <a:r>
              <a:rPr lang="en-US" altLang="it-IT" sz="1400" dirty="0" err="1" smtClean="0">
                <a:latin typeface="Century Gothic" panose="020B0502020202020204" pitchFamily="34" charset="0"/>
              </a:rPr>
              <a:t>flavour</a:t>
            </a:r>
            <a:r>
              <a:rPr lang="en-US" altLang="it-IT" sz="1400" dirty="0" smtClean="0">
                <a:latin typeface="Century Gothic" panose="020B0502020202020204" pitchFamily="34" charset="0"/>
              </a:rPr>
              <a:t> </a:t>
            </a:r>
            <a:r>
              <a:rPr lang="en-US" altLang="it-IT" sz="1400" strike="sngStrike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makes</a:t>
            </a:r>
            <a:r>
              <a:rPr lang="en-US" altLang="it-IT" sz="1400" strike="sngStrike" dirty="0" smtClean="0">
                <a:latin typeface="Century Gothic" panose="020B0502020202020204" pitchFamily="34" charset="0"/>
              </a:rPr>
              <a:t>.</a:t>
            </a:r>
          </a:p>
          <a:p>
            <a:pPr>
              <a:buFontTx/>
              <a:buNone/>
            </a:pPr>
            <a:r>
              <a:rPr lang="en-US" altLang="it-IT" sz="1400" b="1" dirty="0" smtClean="0">
                <a:latin typeface="Century Gothic" panose="020B0502020202020204" pitchFamily="34" charset="0"/>
              </a:rPr>
              <a:t>Aquavit</a:t>
            </a:r>
            <a:br>
              <a:rPr lang="en-US" altLang="it-IT" sz="1400" b="1" dirty="0" smtClean="0">
                <a:latin typeface="Century Gothic" panose="020B0502020202020204" pitchFamily="34" charset="0"/>
              </a:rPr>
            </a:br>
            <a:r>
              <a:rPr lang="en-US" altLang="it-IT" sz="1400" dirty="0" smtClean="0">
                <a:latin typeface="Century Gothic" panose="020B0502020202020204" pitchFamily="34" charset="0"/>
              </a:rPr>
              <a:t>Norway's national drink is a potato-based spirit </a:t>
            </a:r>
            <a:r>
              <a:rPr lang="en-US" altLang="it-IT" sz="1400" dirty="0" err="1" smtClean="0">
                <a:latin typeface="Century Gothic" panose="020B0502020202020204" pitchFamily="34" charset="0"/>
              </a:rPr>
              <a:t>flavoured</a:t>
            </a:r>
            <a:r>
              <a:rPr lang="en-US" altLang="it-IT" sz="1400" dirty="0" smtClean="0">
                <a:latin typeface="Century Gothic" panose="020B0502020202020204" pitchFamily="34" charset="0"/>
              </a:rPr>
              <a:t> with herbs such as caraway seeds, anise, dill, fennel and coriander. It is the preferred accompaniment to Christmas food, but can be consumed year round</a:t>
            </a:r>
          </a:p>
          <a:p>
            <a:pPr>
              <a:buFontTx/>
              <a:buNone/>
            </a:pPr>
            <a:r>
              <a:rPr lang="en-US" altLang="it-IT" sz="1400" b="1" dirty="0" smtClean="0">
                <a:latin typeface="Century Gothic" panose="020B0502020202020204" pitchFamily="34" charset="0"/>
              </a:rPr>
              <a:t>Traditional dishes at Christmas time</a:t>
            </a:r>
            <a:r>
              <a:rPr lang="en-US" altLang="it-IT" sz="1400" dirty="0" smtClean="0">
                <a:latin typeface="Century Gothic" panose="020B0502020202020204" pitchFamily="34" charset="0"/>
              </a:rPr>
              <a:t>. There is </a:t>
            </a:r>
            <a:r>
              <a:rPr lang="en-US" altLang="it-IT" sz="1400" dirty="0" err="1" smtClean="0">
                <a:latin typeface="Century Gothic" panose="020B0502020202020204" pitchFamily="34" charset="0"/>
              </a:rPr>
              <a:t>ribbe</a:t>
            </a:r>
            <a:r>
              <a:rPr lang="en-US" altLang="it-IT" sz="1400" dirty="0" smtClean="0">
                <a:latin typeface="Century Gothic" panose="020B0502020202020204" pitchFamily="34" charset="0"/>
              </a:rPr>
              <a:t>, roasted pork belly. There is also </a:t>
            </a:r>
            <a:r>
              <a:rPr lang="en-US" altLang="it-IT" sz="1400" dirty="0" err="1" smtClean="0">
                <a:latin typeface="Century Gothic" panose="020B0502020202020204" pitchFamily="34" charset="0"/>
              </a:rPr>
              <a:t>pinnekjøtt</a:t>
            </a:r>
            <a:r>
              <a:rPr lang="en-US" altLang="it-IT" sz="1400" dirty="0" smtClean="0">
                <a:latin typeface="Century Gothic" panose="020B0502020202020204" pitchFamily="34" charset="0"/>
              </a:rPr>
              <a:t>, a dish of lamb </a:t>
            </a:r>
            <a:r>
              <a:rPr lang="en-US" altLang="it-IT" sz="1400" i="1" dirty="0" smtClean="0">
                <a:latin typeface="Century Gothic" panose="020B0502020202020204" pitchFamily="34" charset="0"/>
              </a:rPr>
              <a:t>(</a:t>
            </a:r>
            <a:r>
              <a:rPr lang="en-US" altLang="it-IT" sz="1400" i="1" dirty="0" err="1" smtClean="0">
                <a:latin typeface="Century Gothic" panose="020B0502020202020204" pitchFamily="34" charset="0"/>
              </a:rPr>
              <a:t>agnello</a:t>
            </a:r>
            <a:r>
              <a:rPr lang="en-US" altLang="it-IT" sz="1400" i="1" dirty="0" smtClean="0">
                <a:latin typeface="Century Gothic" panose="020B0502020202020204" pitchFamily="34" charset="0"/>
              </a:rPr>
              <a:t>)</a:t>
            </a:r>
            <a:r>
              <a:rPr lang="en-US" altLang="it-IT" sz="1400" dirty="0" smtClean="0">
                <a:latin typeface="Century Gothic" panose="020B0502020202020204" pitchFamily="34" charset="0"/>
              </a:rPr>
              <a:t> ribs </a:t>
            </a:r>
            <a:r>
              <a:rPr lang="en-US" altLang="it-IT" sz="1400" i="1" dirty="0" smtClean="0">
                <a:latin typeface="Century Gothic" panose="020B0502020202020204" pitchFamily="34" charset="0"/>
              </a:rPr>
              <a:t>(</a:t>
            </a:r>
            <a:r>
              <a:rPr lang="en-US" altLang="it-IT" sz="1400" i="1" dirty="0" err="1" smtClean="0">
                <a:latin typeface="Century Gothic" panose="020B0502020202020204" pitchFamily="34" charset="0"/>
              </a:rPr>
              <a:t>costolette</a:t>
            </a:r>
            <a:r>
              <a:rPr lang="en-US" altLang="it-IT" sz="1400" i="1" dirty="0" smtClean="0">
                <a:latin typeface="Century Gothic" panose="020B0502020202020204" pitchFamily="34" charset="0"/>
              </a:rPr>
              <a:t>)</a:t>
            </a:r>
            <a:endParaRPr lang="en-US" altLang="it-IT" sz="1400" dirty="0" smtClean="0">
              <a:latin typeface="Century Gothic" panose="020B0502020202020204" pitchFamily="34" charset="0"/>
            </a:endParaRPr>
          </a:p>
          <a:p>
            <a:pPr>
              <a:buFontTx/>
              <a:buNone/>
            </a:pPr>
            <a:r>
              <a:rPr lang="en-US" altLang="it-IT" sz="1400" b="1" dirty="0" smtClean="0"/>
              <a:t>Meatballs</a:t>
            </a:r>
            <a:r>
              <a:rPr lang="en-US" altLang="it-IT" sz="1400" dirty="0" smtClean="0"/>
              <a:t> are popular in Norway</a:t>
            </a:r>
          </a:p>
          <a:p>
            <a:pPr>
              <a:buFontTx/>
              <a:buNone/>
            </a:pPr>
            <a:r>
              <a:rPr lang="en-US" altLang="it-IT" sz="1400" b="1" dirty="0" smtClean="0"/>
              <a:t>Salted </a:t>
            </a:r>
            <a:r>
              <a:rPr lang="en-US" altLang="it-IT" sz="1400" b="1" dirty="0" err="1" smtClean="0"/>
              <a:t>liquorice</a:t>
            </a:r>
            <a:r>
              <a:rPr lang="en-US" altLang="it-IT" sz="1400" dirty="0" smtClean="0"/>
              <a:t> </a:t>
            </a:r>
            <a:endParaRPr lang="en-US" altLang="it-IT" sz="1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381000" y="228600"/>
            <a:ext cx="8534400" cy="10620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sz="1600" b="1">
                <a:latin typeface="Century Gothic" panose="020B0502020202020204" pitchFamily="34" charset="0"/>
                <a:cs typeface="Helvetica" panose="020B0604020202020204" pitchFamily="34" charset="0"/>
              </a:rPr>
              <a:t>ART</a:t>
            </a:r>
            <a:endParaRPr lang="it-IT" altLang="it-IT">
              <a:latin typeface="Century Gothic" panose="020B0502020202020204" pitchFamily="34" charset="0"/>
            </a:endParaRPr>
          </a:p>
          <a:p>
            <a:pPr algn="ctr">
              <a:spcBef>
                <a:spcPts val="138"/>
              </a:spcBef>
              <a:spcAft>
                <a:spcPts val="138"/>
              </a:spcAft>
            </a:pPr>
            <a:r>
              <a:rPr lang="it-IT" altLang="it-IT">
                <a:latin typeface="Century Gothic" panose="020B0502020202020204" pitchFamily="34" charset="0"/>
                <a:cs typeface="Helvetica" panose="020B0604020202020204" pitchFamily="34" charset="0"/>
              </a:rPr>
              <a:t>The famous painter Edvard Munch was born in Norway in Oslo in 1863.</a:t>
            </a:r>
          </a:p>
          <a:p>
            <a:pPr algn="ctr">
              <a:spcBef>
                <a:spcPts val="138"/>
              </a:spcBef>
              <a:spcAft>
                <a:spcPts val="138"/>
              </a:spcAft>
            </a:pPr>
            <a:r>
              <a:rPr lang="it-IT" altLang="it-IT">
                <a:latin typeface="Century Gothic" panose="020B0502020202020204" pitchFamily="34" charset="0"/>
                <a:cs typeface="Helvetica" panose="020B0604020202020204" pitchFamily="34" charset="0"/>
              </a:rPr>
              <a:t>He died in 1944 donating all his works to Oslo community. In 1963 the Munch-museet in Oslo</a:t>
            </a:r>
            <a:endParaRPr lang="it-IT" altLang="it-IT">
              <a:latin typeface="Century Gothic" panose="020B0502020202020204" pitchFamily="34" charset="0"/>
            </a:endParaRPr>
          </a:p>
          <a:p>
            <a:pPr algn="ctr">
              <a:spcBef>
                <a:spcPts val="138"/>
              </a:spcBef>
              <a:spcAft>
                <a:spcPts val="138"/>
              </a:spcAft>
            </a:pPr>
            <a:r>
              <a:rPr lang="it-IT" altLang="it-IT">
                <a:latin typeface="Century Gothic" panose="020B0502020202020204" pitchFamily="34" charset="0"/>
                <a:cs typeface="Helvetica" panose="020B0604020202020204" pitchFamily="34" charset="0"/>
              </a:rPr>
              <a:t>was inaugurated</a:t>
            </a:r>
          </a:p>
        </p:txBody>
      </p:sp>
      <p:pic>
        <p:nvPicPr>
          <p:cNvPr id="17414" name="Picture 6" descr="Diapositiva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749" t="26596" r="13124" b="10498"/>
          <a:stretch>
            <a:fillRect/>
          </a:stretch>
        </p:blipFill>
        <p:spPr bwMode="auto">
          <a:xfrm>
            <a:off x="477838" y="1341438"/>
            <a:ext cx="8207375" cy="543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Immagine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8" y="-3166"/>
            <a:ext cx="9139782" cy="686116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7" name="Picture 13" descr="Diapositiva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429750" cy="707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50" name="Picture 14" descr="Diapositiva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41" name="Picture 9" descr="Diapositiva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71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228600" y="3429000"/>
            <a:ext cx="8763000" cy="307776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1905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3810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lvl="2">
              <a:spcBef>
                <a:spcPts val="138"/>
              </a:spcBef>
              <a:spcAft>
                <a:spcPts val="138"/>
              </a:spcAft>
            </a:pPr>
            <a:r>
              <a:rPr lang="en-US" altLang="it-IT" sz="1400" b="1" dirty="0" smtClean="0">
                <a:solidFill>
                  <a:srgbClr val="008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Major cities:</a:t>
            </a:r>
            <a:r>
              <a:rPr lang="en-US" altLang="it-IT" sz="1400" b="1" dirty="0" smtClean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  OSLO (capital) - </a:t>
            </a:r>
            <a:r>
              <a:rPr lang="en-US" altLang="it-IT" sz="1400" dirty="0" smtClean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Bergen, Trondheim</a:t>
            </a:r>
          </a:p>
          <a:p>
            <a:pPr lvl="2" algn="ctr">
              <a:spcBef>
                <a:spcPts val="750"/>
              </a:spcBef>
              <a:spcAft>
                <a:spcPts val="1500"/>
              </a:spcAft>
            </a:pPr>
            <a:r>
              <a:rPr lang="en-US" altLang="it-IT" sz="2000" b="1" dirty="0" smtClean="0">
                <a:solidFill>
                  <a:srgbClr val="FF8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The People of Norway</a:t>
            </a:r>
            <a:endParaRPr lang="en-US" altLang="it-IT" sz="1600" dirty="0" smtClean="0">
              <a:latin typeface="Century Gothic" panose="020B0502020202020204" pitchFamily="34" charset="0"/>
            </a:endParaRPr>
          </a:p>
          <a:p>
            <a:r>
              <a:rPr lang="en-US" altLang="it-IT" sz="1400" b="1" dirty="0" smtClean="0">
                <a:solidFill>
                  <a:srgbClr val="008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Languages Spoken:</a:t>
            </a:r>
            <a:r>
              <a:rPr lang="en-US" altLang="it-IT" sz="1400" dirty="0" smtClean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  Bokmal Norwegian i</a:t>
            </a:r>
            <a:r>
              <a:rPr lang="en-US" altLang="it-IT" sz="1400" dirty="0" smtClean="0">
                <a:latin typeface="Century Gothic" panose="020B0502020202020204" pitchFamily="34" charset="0"/>
              </a:rPr>
              <a:t>s the first official preferred written standard language (used by almost 85% of people), </a:t>
            </a:r>
            <a:r>
              <a:rPr lang="en-US" altLang="it-IT" sz="1400" dirty="0" smtClean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Nynorsk Norwegian (official) i</a:t>
            </a:r>
            <a:r>
              <a:rPr lang="en-US" altLang="it-IT" sz="1400" dirty="0" smtClean="0">
                <a:latin typeface="Century Gothic" panose="020B0502020202020204" pitchFamily="34" charset="0"/>
              </a:rPr>
              <a:t>s the second official preferred written standard language (used by almost 15% of people), </a:t>
            </a:r>
            <a:r>
              <a:rPr lang="en-US" altLang="it-IT" sz="1400" dirty="0" smtClean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small Sami- and Finnish-speaking minorities; note - Sami is official in six municipalities  </a:t>
            </a:r>
            <a:br>
              <a:rPr lang="en-US" altLang="it-IT" sz="1400" dirty="0" smtClean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</a:br>
            <a:r>
              <a:rPr lang="en-US" altLang="it-IT" sz="1400" b="1" dirty="0" smtClean="0">
                <a:solidFill>
                  <a:srgbClr val="008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National Holiday:</a:t>
            </a:r>
            <a:r>
              <a:rPr lang="en-US" altLang="it-IT" sz="1400" dirty="0" smtClean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  Constitution Day, 17 May (1814) </a:t>
            </a:r>
          </a:p>
          <a:p>
            <a:r>
              <a:rPr lang="en-US" altLang="it-IT" sz="1400" b="1" dirty="0" smtClean="0">
                <a:solidFill>
                  <a:srgbClr val="008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Ethnic Group:</a:t>
            </a:r>
            <a:r>
              <a:rPr lang="en-US" altLang="it-IT" sz="1400" dirty="0" smtClean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  Norwegian, Sami (</a:t>
            </a:r>
            <a:r>
              <a:rPr lang="en-US" altLang="it-IT" sz="1400" dirty="0" smtClean="0"/>
              <a:t>The Sami are Norway’s indigenous people)</a:t>
            </a:r>
            <a:r>
              <a:rPr lang="en-US" altLang="it-IT" sz="1400" dirty="0" smtClean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/>
            </a:r>
            <a:br>
              <a:rPr lang="en-US" altLang="it-IT" sz="1400" dirty="0" smtClean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</a:br>
            <a:r>
              <a:rPr lang="en-US" altLang="it-IT" sz="1400" b="1" dirty="0" smtClean="0">
                <a:solidFill>
                  <a:srgbClr val="008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Religions:</a:t>
            </a:r>
            <a:r>
              <a:rPr lang="en-US" altLang="it-IT" sz="1400" dirty="0" smtClean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  Church of Norway that is </a:t>
            </a:r>
            <a:r>
              <a:rPr lang="en-US" altLang="it-IT" sz="1400" dirty="0" smtClean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P</a:t>
            </a:r>
            <a:r>
              <a:rPr lang="en-US" altLang="it-IT" sz="1400" dirty="0" smtClean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rotestant (</a:t>
            </a:r>
            <a:r>
              <a:rPr lang="en-US" altLang="it-IT" sz="1400" dirty="0" smtClean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L</a:t>
            </a:r>
            <a:r>
              <a:rPr lang="en-US" altLang="it-IT" sz="1400" dirty="0" smtClean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utheran) 85.7%, Pentecostal</a:t>
            </a:r>
            <a:r>
              <a:rPr lang="en-US" altLang="it-IT" sz="1400" dirty="0" smtClean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s</a:t>
            </a:r>
            <a:r>
              <a:rPr lang="en-US" altLang="it-IT" sz="1400" dirty="0" smtClean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1%, Roman Catholic</a:t>
            </a:r>
            <a:r>
              <a:rPr lang="en-US" altLang="it-IT" sz="1400" dirty="0" smtClean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s </a:t>
            </a:r>
            <a:r>
              <a:rPr lang="en-US" altLang="it-IT" sz="1400" dirty="0" smtClean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1%, other Christian</a:t>
            </a:r>
            <a:r>
              <a:rPr lang="en-US" altLang="it-IT" sz="1400" dirty="0" smtClean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s</a:t>
            </a:r>
            <a:r>
              <a:rPr lang="en-US" altLang="it-IT" sz="1400" dirty="0" smtClean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2.4%, Muslim</a:t>
            </a:r>
            <a:r>
              <a:rPr lang="en-US" altLang="it-IT" sz="1400" dirty="0" smtClean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s</a:t>
            </a:r>
            <a:r>
              <a:rPr lang="en-US" altLang="it-IT" sz="1400" dirty="0" smtClean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1.8%, other 8.1% </a:t>
            </a:r>
            <a:br>
              <a:rPr lang="en-US" altLang="it-IT" sz="1400" dirty="0" smtClean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</a:br>
            <a:r>
              <a:rPr lang="en-US" altLang="it-IT" sz="1400" b="1" dirty="0" smtClean="0">
                <a:solidFill>
                  <a:srgbClr val="008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National Symbol: </a:t>
            </a:r>
            <a:r>
              <a:rPr lang="en-US" altLang="it-IT" sz="1400" dirty="0" smtClean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Lion  </a:t>
            </a:r>
            <a:br>
              <a:rPr lang="en-US" altLang="it-IT" sz="1400" dirty="0" smtClean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</a:br>
            <a:r>
              <a:rPr lang="en-US" altLang="it-IT" sz="1400" b="1" dirty="0" smtClean="0">
                <a:solidFill>
                  <a:srgbClr val="008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National Anthem or Song:</a:t>
            </a:r>
            <a:r>
              <a:rPr lang="en-US" altLang="it-IT" sz="1400" dirty="0" smtClean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  </a:t>
            </a:r>
            <a:r>
              <a:rPr lang="en-US" altLang="it-IT" sz="1400" dirty="0" err="1" smtClean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Ja</a:t>
            </a:r>
            <a:r>
              <a:rPr lang="en-US" altLang="it-IT" sz="1400" dirty="0" smtClean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, vi </a:t>
            </a:r>
            <a:r>
              <a:rPr lang="en-US" altLang="it-IT" sz="1400" dirty="0" err="1" smtClean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elsker</a:t>
            </a:r>
            <a:r>
              <a:rPr lang="en-US" altLang="it-IT" sz="1400" dirty="0" smtClean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1400" dirty="0" err="1" smtClean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dette</a:t>
            </a:r>
            <a:r>
              <a:rPr lang="en-US" altLang="it-IT" sz="1400" dirty="0" smtClean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en-US" altLang="it-IT" sz="1400" dirty="0" err="1" smtClean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landet</a:t>
            </a:r>
            <a:r>
              <a:rPr lang="en-US" altLang="it-IT" sz="1400" dirty="0" smtClean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(Yes, We Love This Country)     </a:t>
            </a:r>
            <a:endParaRPr lang="en-US" altLang="it-IT" sz="1400" dirty="0">
              <a:solidFill>
                <a:srgbClr val="00000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7" name="Picture 5" descr="Diapositiva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65088" y="-49213"/>
            <a:ext cx="9274176" cy="6956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3922713" y="-73025"/>
            <a:ext cx="5257800" cy="30130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lvl="2" algn="ctr">
              <a:lnSpc>
                <a:spcPct val="90000"/>
              </a:lnSpc>
              <a:spcBef>
                <a:spcPts val="750"/>
              </a:spcBef>
              <a:spcAft>
                <a:spcPts val="1500"/>
              </a:spcAft>
            </a:pPr>
            <a:endParaRPr lang="it-IT" altLang="it-IT" sz="1800" b="1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lvl="2" algn="ctr">
              <a:lnSpc>
                <a:spcPct val="90000"/>
              </a:lnSpc>
              <a:spcBef>
                <a:spcPts val="750"/>
              </a:spcBef>
              <a:spcAft>
                <a:spcPts val="1500"/>
              </a:spcAft>
            </a:pPr>
            <a:r>
              <a:rPr lang="it-IT" altLang="it-IT" sz="1800" b="1">
                <a:latin typeface="Century Gothic" panose="020B0502020202020204" pitchFamily="34" charset="0"/>
                <a:cs typeface="Arial" panose="020B0604020202020204" pitchFamily="34" charset="0"/>
              </a:rPr>
              <a:t>Government </a:t>
            </a:r>
            <a:endParaRPr lang="it-IT" altLang="it-IT" sz="1800">
              <a:latin typeface="Century Gothic" panose="020B0502020202020204" pitchFamily="34" charset="0"/>
            </a:endParaRPr>
          </a:p>
          <a:p>
            <a:pPr lvl="2">
              <a:spcBef>
                <a:spcPts val="750"/>
              </a:spcBef>
              <a:spcAft>
                <a:spcPts val="1500"/>
              </a:spcAft>
            </a:pPr>
            <a:r>
              <a:rPr lang="it-IT" altLang="it-IT">
                <a:latin typeface="Century Gothic" panose="020B0502020202020204" pitchFamily="34" charset="0"/>
                <a:cs typeface="Arial" panose="020B0604020202020204" pitchFamily="34" charset="0"/>
              </a:rPr>
              <a:t>The government is a constitutional monarchy. A constitutional monarchy is a monarchy where the king is the head of the country but there is also a parliament elect by citizen and an independent Government.  </a:t>
            </a:r>
            <a:br>
              <a:rPr lang="it-IT" altLang="it-IT">
                <a:latin typeface="Century Gothic" panose="020B0502020202020204" pitchFamily="34" charset="0"/>
                <a:cs typeface="Arial" panose="020B0604020202020204" pitchFamily="34" charset="0"/>
              </a:rPr>
            </a:br>
            <a:r>
              <a:rPr lang="it-IT" altLang="it-IT">
                <a:latin typeface="Century Gothic" panose="020B0502020202020204" pitchFamily="34" charset="0"/>
                <a:cs typeface="Arial" panose="020B0604020202020204" pitchFamily="34" charset="0"/>
              </a:rPr>
              <a:t>Now the king of the Norway is Harald V, who became king in 1991.</a:t>
            </a:r>
            <a:br>
              <a:rPr lang="it-IT" altLang="it-IT">
                <a:latin typeface="Century Gothic" panose="020B0502020202020204" pitchFamily="34" charset="0"/>
                <a:cs typeface="Arial" panose="020B0604020202020204" pitchFamily="34" charset="0"/>
              </a:rPr>
            </a:br>
            <a:r>
              <a:rPr lang="it-IT" altLang="it-IT">
                <a:latin typeface="Century Gothic" panose="020B0502020202020204" pitchFamily="34" charset="0"/>
                <a:cs typeface="Arial" panose="020B0604020202020204" pitchFamily="34" charset="0"/>
              </a:rPr>
              <a:t>He was born in 1937</a:t>
            </a:r>
            <a:r>
              <a:rPr lang="it-IT" altLang="it-IT" sz="2400">
                <a:latin typeface="Century Gothic" panose="020B0502020202020204" pitchFamily="34" charset="0"/>
                <a:cs typeface="Arial" panose="020B0604020202020204" pitchFamily="34" charset="0"/>
              </a:rPr>
              <a:t>.</a:t>
            </a:r>
            <a:endParaRPr lang="it-IT" altLang="it-IT" sz="240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609600" y="228600"/>
            <a:ext cx="7924800" cy="436273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ts val="750"/>
              </a:spcBef>
              <a:spcAft>
                <a:spcPts val="1500"/>
              </a:spcAft>
            </a:pPr>
            <a:r>
              <a:rPr lang="it-IT" altLang="it-IT" sz="2000" b="1" dirty="0" err="1">
                <a:solidFill>
                  <a:schemeClr val="accent2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History</a:t>
            </a:r>
            <a:r>
              <a:rPr lang="it-IT" altLang="it-IT" sz="2000" b="1" dirty="0">
                <a:solidFill>
                  <a:schemeClr val="accent2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sz="2000" b="1" dirty="0" err="1">
                <a:solidFill>
                  <a:schemeClr val="accent2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of</a:t>
            </a:r>
            <a:r>
              <a:rPr lang="it-IT" altLang="it-IT" sz="2000" b="1" dirty="0">
                <a:solidFill>
                  <a:schemeClr val="accent2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sz="2000" b="1" dirty="0" err="1">
                <a:solidFill>
                  <a:schemeClr val="accent2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Norway</a:t>
            </a:r>
            <a:endParaRPr lang="it-IT" altLang="it-IT" dirty="0">
              <a:latin typeface="Century Gothic" panose="020B0502020202020204" pitchFamily="34" charset="0"/>
            </a:endParaRPr>
          </a:p>
          <a:p>
            <a:r>
              <a:rPr lang="it-IT" altLang="it-IT" dirty="0" err="1">
                <a:latin typeface="Century Gothic" panose="020B0502020202020204" pitchFamily="34" charset="0"/>
                <a:cs typeface="Helvetica" panose="020B0604020202020204" pitchFamily="34" charset="0"/>
              </a:rPr>
              <a:t>Norwegians</a:t>
            </a:r>
            <a:r>
              <a:rPr lang="it-IT" altLang="it-IT" dirty="0">
                <a:latin typeface="Century Gothic" panose="020B0502020202020204" pitchFamily="34" charset="0"/>
                <a:cs typeface="Helvetica" panose="020B0604020202020204" pitchFamily="34" charset="0"/>
              </a:rPr>
              <a:t>, </a:t>
            </a:r>
            <a:r>
              <a:rPr lang="it-IT" altLang="it-IT" dirty="0" err="1">
                <a:latin typeface="Century Gothic" panose="020B0502020202020204" pitchFamily="34" charset="0"/>
                <a:cs typeface="Helvetica" panose="020B0604020202020204" pitchFamily="34" charset="0"/>
              </a:rPr>
              <a:t>like</a:t>
            </a:r>
            <a:r>
              <a:rPr lang="it-IT" altLang="it-IT" dirty="0">
                <a:latin typeface="Century Gothic" panose="020B0502020202020204" pitchFamily="34" charset="0"/>
                <a:cs typeface="Helvetica" panose="020B0604020202020204" pitchFamily="34" charset="0"/>
              </a:rPr>
              <a:t> the </a:t>
            </a:r>
            <a:r>
              <a:rPr lang="it-IT" altLang="it-IT" dirty="0" err="1">
                <a:latin typeface="Century Gothic" panose="020B0502020202020204" pitchFamily="34" charset="0"/>
                <a:cs typeface="Helvetica" panose="020B0604020202020204" pitchFamily="34" charset="0"/>
              </a:rPr>
              <a:t>Danes</a:t>
            </a:r>
            <a:r>
              <a:rPr lang="it-IT" altLang="it-IT" dirty="0">
                <a:latin typeface="Century Gothic" panose="020B0502020202020204" pitchFamily="34" charset="0"/>
                <a:cs typeface="Helvetica" panose="020B0604020202020204" pitchFamily="34" charset="0"/>
              </a:rPr>
              <a:t> and </a:t>
            </a:r>
            <a:r>
              <a:rPr lang="it-IT" altLang="it-IT" dirty="0" err="1">
                <a:latin typeface="Century Gothic" panose="020B0502020202020204" pitchFamily="34" charset="0"/>
                <a:cs typeface="Helvetica" panose="020B0604020202020204" pitchFamily="34" charset="0"/>
              </a:rPr>
              <a:t>Swedes</a:t>
            </a:r>
            <a:r>
              <a:rPr lang="it-IT" altLang="it-IT" dirty="0">
                <a:latin typeface="Century Gothic" panose="020B0502020202020204" pitchFamily="34" charset="0"/>
                <a:cs typeface="Helvetica" panose="020B0604020202020204" pitchFamily="34" charset="0"/>
              </a:rPr>
              <a:t>, are </a:t>
            </a:r>
            <a:r>
              <a:rPr lang="it-IT" altLang="it-IT" dirty="0" err="1">
                <a:latin typeface="Century Gothic" panose="020B0502020202020204" pitchFamily="34" charset="0"/>
                <a:cs typeface="Helvetica" panose="020B0604020202020204" pitchFamily="34" charset="0"/>
              </a:rPr>
              <a:t>of</a:t>
            </a:r>
            <a:r>
              <a:rPr lang="it-IT" altLang="it-IT" dirty="0">
                <a:latin typeface="Century Gothic" panose="020B0502020202020204" pitchFamily="34" charset="0"/>
                <a:cs typeface="Helvetica" panose="020B0604020202020204" pitchFamily="34" charset="0"/>
              </a:rPr>
              <a:t> </a:t>
            </a:r>
            <a:r>
              <a:rPr lang="it-IT" altLang="it-IT" dirty="0" err="1">
                <a:latin typeface="Century Gothic" panose="020B0502020202020204" pitchFamily="34" charset="0"/>
                <a:cs typeface="Helvetica" panose="020B0604020202020204" pitchFamily="34" charset="0"/>
              </a:rPr>
              <a:t>Teutonic</a:t>
            </a:r>
            <a:r>
              <a:rPr lang="it-IT" altLang="it-IT" dirty="0">
                <a:latin typeface="Century Gothic" panose="020B0502020202020204" pitchFamily="34" charset="0"/>
                <a:cs typeface="Helvetica" panose="020B0604020202020204" pitchFamily="34" charset="0"/>
              </a:rPr>
              <a:t> </a:t>
            </a:r>
            <a:r>
              <a:rPr lang="it-IT" altLang="it-IT" dirty="0" err="1">
                <a:latin typeface="Century Gothic" panose="020B0502020202020204" pitchFamily="34" charset="0"/>
                <a:cs typeface="Helvetica" panose="020B0604020202020204" pitchFamily="34" charset="0"/>
              </a:rPr>
              <a:t>origin</a:t>
            </a:r>
            <a:r>
              <a:rPr lang="it-IT" altLang="it-IT" dirty="0">
                <a:latin typeface="Century Gothic" panose="020B0502020202020204" pitchFamily="34" charset="0"/>
                <a:cs typeface="Helvetica" panose="020B0604020202020204" pitchFamily="34" charset="0"/>
              </a:rPr>
              <a:t>.</a:t>
            </a:r>
            <a:endParaRPr lang="it-IT" altLang="it-IT" dirty="0">
              <a:latin typeface="Century Gothic" panose="020B0502020202020204" pitchFamily="34" charset="0"/>
            </a:endParaRPr>
          </a:p>
          <a:p>
            <a:r>
              <a:rPr lang="it-IT" altLang="it-IT" dirty="0">
                <a:latin typeface="Century Gothic" panose="020B0502020202020204" pitchFamily="34" charset="0"/>
                <a:cs typeface="Arial" panose="020B0604020202020204" pitchFamily="34" charset="0"/>
              </a:rPr>
              <a:t>The </a:t>
            </a:r>
            <a:r>
              <a:rPr lang="it-IT" altLang="it-IT" dirty="0" err="1">
                <a:latin typeface="Century Gothic" panose="020B0502020202020204" pitchFamily="34" charset="0"/>
                <a:cs typeface="Arial" panose="020B0604020202020204" pitchFamily="34" charset="0"/>
              </a:rPr>
              <a:t>history</a:t>
            </a:r>
            <a:r>
              <a:rPr lang="it-IT" altLang="it-IT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dirty="0" err="1">
                <a:latin typeface="Century Gothic" panose="020B0502020202020204" pitchFamily="34" charset="0"/>
                <a:cs typeface="Arial" panose="020B0604020202020204" pitchFamily="34" charset="0"/>
              </a:rPr>
              <a:t>of</a:t>
            </a:r>
            <a:r>
              <a:rPr lang="it-IT" altLang="it-IT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dirty="0" err="1">
                <a:latin typeface="Century Gothic" panose="020B0502020202020204" pitchFamily="34" charset="0"/>
                <a:cs typeface="Arial" panose="020B0604020202020204" pitchFamily="34" charset="0"/>
              </a:rPr>
              <a:t>Norway</a:t>
            </a:r>
            <a:r>
              <a:rPr lang="it-IT" altLang="it-IT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dirty="0" err="1">
                <a:latin typeface="Century Gothic" panose="020B0502020202020204" pitchFamily="34" charset="0"/>
                <a:cs typeface="Arial" panose="020B0604020202020204" pitchFamily="34" charset="0"/>
              </a:rPr>
              <a:t>is</a:t>
            </a:r>
            <a:r>
              <a:rPr lang="it-IT" altLang="it-IT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dirty="0" err="1">
                <a:latin typeface="Century Gothic" panose="020B0502020202020204" pitchFamily="34" charset="0"/>
                <a:cs typeface="Arial" panose="020B0604020202020204" pitchFamily="34" charset="0"/>
              </a:rPr>
              <a:t>very</a:t>
            </a:r>
            <a:r>
              <a:rPr lang="it-IT" altLang="it-IT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dirty="0" err="1">
                <a:latin typeface="Century Gothic" panose="020B0502020202020204" pitchFamily="34" charset="0"/>
                <a:cs typeface="Arial" panose="020B0604020202020204" pitchFamily="34" charset="0"/>
              </a:rPr>
              <a:t>famous</a:t>
            </a:r>
            <a:r>
              <a:rPr lang="it-IT" altLang="it-IT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dirty="0" err="1">
                <a:latin typeface="Century Gothic" panose="020B0502020202020204" pitchFamily="34" charset="0"/>
                <a:cs typeface="Arial" panose="020B0604020202020204" pitchFamily="34" charset="0"/>
              </a:rPr>
              <a:t>for</a:t>
            </a:r>
            <a:r>
              <a:rPr lang="it-IT" altLang="it-IT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dirty="0" err="1">
                <a:latin typeface="Century Gothic" panose="020B0502020202020204" pitchFamily="34" charset="0"/>
                <a:cs typeface="Arial" panose="020B0604020202020204" pitchFamily="34" charset="0"/>
              </a:rPr>
              <a:t>its</a:t>
            </a:r>
            <a:r>
              <a:rPr lang="it-IT" altLang="it-IT" dirty="0">
                <a:latin typeface="Century Gothic" panose="020B0502020202020204" pitchFamily="34" charset="0"/>
                <a:cs typeface="Arial" panose="020B0604020202020204" pitchFamily="34" charset="0"/>
              </a:rPr>
              <a:t>  </a:t>
            </a:r>
            <a:r>
              <a:rPr lang="it-IT" altLang="it-IT" dirty="0">
                <a:latin typeface="Century Gothic" panose="020B0502020202020204" pitchFamily="34" charset="0"/>
              </a:rPr>
              <a:t>VIKING AGE </a:t>
            </a:r>
            <a:r>
              <a:rPr lang="it-IT" altLang="it-IT" dirty="0" err="1">
                <a:latin typeface="Century Gothic" panose="020B0502020202020204" pitchFamily="34" charset="0"/>
              </a:rPr>
              <a:t>which</a:t>
            </a:r>
            <a:r>
              <a:rPr lang="it-IT" altLang="it-IT" dirty="0">
                <a:latin typeface="Century Gothic" panose="020B0502020202020204" pitchFamily="34" charset="0"/>
              </a:rPr>
              <a:t> </a:t>
            </a:r>
            <a:r>
              <a:rPr lang="it-IT" altLang="it-IT" dirty="0" err="1">
                <a:latin typeface="Century Gothic" panose="020B0502020202020204" pitchFamily="34" charset="0"/>
              </a:rPr>
              <a:t>lasted</a:t>
            </a:r>
            <a:r>
              <a:rPr lang="it-IT" altLang="it-IT" dirty="0">
                <a:latin typeface="Century Gothic" panose="020B0502020202020204" pitchFamily="34" charset="0"/>
              </a:rPr>
              <a:t> </a:t>
            </a:r>
            <a:r>
              <a:rPr lang="it-IT" altLang="it-IT" i="1" dirty="0">
                <a:latin typeface="Century Gothic" panose="020B0502020202020204" pitchFamily="34" charset="0"/>
                <a:cs typeface="Arial" panose="020B0604020202020204" pitchFamily="34" charset="0"/>
              </a:rPr>
              <a:t>( durò )</a:t>
            </a:r>
            <a:r>
              <a:rPr lang="it-IT" altLang="it-IT" dirty="0">
                <a:latin typeface="Century Gothic" panose="020B0502020202020204" pitchFamily="34" charset="0"/>
                <a:cs typeface="Arial" panose="020B0604020202020204" pitchFamily="34" charset="0"/>
              </a:rPr>
              <a:t>  </a:t>
            </a:r>
            <a:r>
              <a:rPr lang="it-IT" altLang="it-IT" dirty="0" err="1">
                <a:latin typeface="Century Gothic" panose="020B0502020202020204" pitchFamily="34" charset="0"/>
                <a:cs typeface="Arial" panose="020B0604020202020204" pitchFamily="34" charset="0"/>
              </a:rPr>
              <a:t>from</a:t>
            </a:r>
            <a:r>
              <a:rPr lang="it-IT" altLang="it-IT" dirty="0">
                <a:latin typeface="Century Gothic" panose="020B0502020202020204" pitchFamily="34" charset="0"/>
                <a:cs typeface="Arial" panose="020B0604020202020204" pitchFamily="34" charset="0"/>
              </a:rPr>
              <a:t> the 9th </a:t>
            </a:r>
            <a:r>
              <a:rPr lang="it-IT" altLang="it-IT" dirty="0" err="1">
                <a:latin typeface="Century Gothic" panose="020B0502020202020204" pitchFamily="34" charset="0"/>
                <a:cs typeface="Arial" panose="020B0604020202020204" pitchFamily="34" charset="0"/>
              </a:rPr>
              <a:t>to</a:t>
            </a:r>
            <a:r>
              <a:rPr lang="it-IT" altLang="it-IT" dirty="0">
                <a:latin typeface="Century Gothic" panose="020B0502020202020204" pitchFamily="34" charset="0"/>
                <a:cs typeface="Arial" panose="020B0604020202020204" pitchFamily="34" charset="0"/>
              </a:rPr>
              <a:t> the 11th </a:t>
            </a:r>
            <a:r>
              <a:rPr lang="it-IT" altLang="it-IT" dirty="0" err="1">
                <a:latin typeface="Century Gothic" panose="020B0502020202020204" pitchFamily="34" charset="0"/>
                <a:cs typeface="Arial" panose="020B0604020202020204" pitchFamily="34" charset="0"/>
              </a:rPr>
              <a:t>centuries</a:t>
            </a:r>
            <a:r>
              <a:rPr lang="it-IT" altLang="it-IT" dirty="0">
                <a:latin typeface="Century Gothic" panose="020B0502020202020204" pitchFamily="34" charset="0"/>
                <a:cs typeface="Arial" panose="020B0604020202020204" pitchFamily="34" charset="0"/>
              </a:rPr>
              <a:t>. </a:t>
            </a:r>
            <a:br>
              <a:rPr lang="it-IT" altLang="it-IT" dirty="0">
                <a:latin typeface="Century Gothic" panose="020B0502020202020204" pitchFamily="34" charset="0"/>
                <a:cs typeface="Arial" panose="020B0604020202020204" pitchFamily="34" charset="0"/>
              </a:rPr>
            </a:br>
            <a:endParaRPr lang="it-IT" altLang="it-IT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r>
              <a:rPr lang="it-IT" altLang="it-IT" dirty="0">
                <a:latin typeface="Century Gothic" panose="020B0502020202020204" pitchFamily="34" charset="0"/>
                <a:cs typeface="Arial" panose="020B0604020202020204" pitchFamily="34" charset="0"/>
              </a:rPr>
              <a:t>In the late 800s the first </a:t>
            </a:r>
            <a:r>
              <a:rPr lang="it-IT" altLang="it-IT" dirty="0" err="1">
                <a:latin typeface="Century Gothic" panose="020B0502020202020204" pitchFamily="34" charset="0"/>
                <a:cs typeface="Arial" panose="020B0604020202020204" pitchFamily="34" charset="0"/>
              </a:rPr>
              <a:t>Viking</a:t>
            </a:r>
            <a:r>
              <a:rPr lang="it-IT" altLang="it-IT" dirty="0">
                <a:latin typeface="Century Gothic" panose="020B0502020202020204" pitchFamily="34" charset="0"/>
                <a:cs typeface="Arial" panose="020B0604020202020204" pitchFamily="34" charset="0"/>
              </a:rPr>
              <a:t> King </a:t>
            </a:r>
            <a:r>
              <a:rPr lang="it-IT" altLang="it-IT" dirty="0" err="1">
                <a:latin typeface="Century Gothic" panose="020B0502020202020204" pitchFamily="34" charset="0"/>
                <a:cs typeface="Arial" panose="020B0604020202020204" pitchFamily="34" charset="0"/>
              </a:rPr>
              <a:t>Harald</a:t>
            </a:r>
            <a:r>
              <a:rPr lang="it-IT" altLang="it-IT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dirty="0" err="1">
                <a:latin typeface="Century Gothic" panose="020B0502020202020204" pitchFamily="34" charset="0"/>
                <a:cs typeface="Arial" panose="020B0604020202020204" pitchFamily="34" charset="0"/>
              </a:rPr>
              <a:t>Fairhair</a:t>
            </a:r>
            <a:r>
              <a:rPr lang="it-IT" altLang="it-IT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dirty="0" err="1">
                <a:latin typeface="Century Gothic" panose="020B0502020202020204" pitchFamily="34" charset="0"/>
                <a:cs typeface="Arial" panose="020B0604020202020204" pitchFamily="34" charset="0"/>
              </a:rPr>
              <a:t>unified</a:t>
            </a:r>
            <a:r>
              <a:rPr lang="it-IT" altLang="it-IT" dirty="0">
                <a:latin typeface="Century Gothic" panose="020B0502020202020204" pitchFamily="34" charset="0"/>
                <a:cs typeface="Arial" panose="020B0604020202020204" pitchFamily="34" charset="0"/>
              </a:rPr>
              <a:t> the </a:t>
            </a:r>
            <a:r>
              <a:rPr lang="it-IT" altLang="it-IT" dirty="0" err="1">
                <a:latin typeface="Century Gothic" panose="020B0502020202020204" pitchFamily="34" charset="0"/>
                <a:cs typeface="Arial" panose="020B0604020202020204" pitchFamily="34" charset="0"/>
              </a:rPr>
              <a:t>Vikings</a:t>
            </a:r>
            <a:r>
              <a:rPr lang="it-IT" altLang="it-IT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dirty="0" err="1">
                <a:latin typeface="Century Gothic" panose="020B0502020202020204" pitchFamily="34" charset="0"/>
                <a:cs typeface="Arial" panose="020B0604020202020204" pitchFamily="34" charset="0"/>
              </a:rPr>
              <a:t>into</a:t>
            </a:r>
            <a:r>
              <a:rPr lang="it-IT" altLang="it-IT" dirty="0">
                <a:latin typeface="Century Gothic" panose="020B0502020202020204" pitchFamily="34" charset="0"/>
                <a:cs typeface="Arial" panose="020B0604020202020204" pitchFamily="34" charset="0"/>
              </a:rPr>
              <a:t> a single </a:t>
            </a:r>
            <a:r>
              <a:rPr lang="it-IT" altLang="it-IT" dirty="0" err="1">
                <a:latin typeface="Century Gothic" panose="020B0502020202020204" pitchFamily="34" charset="0"/>
                <a:cs typeface="Arial" panose="020B0604020202020204" pitchFamily="34" charset="0"/>
              </a:rPr>
              <a:t>nation</a:t>
            </a:r>
            <a:r>
              <a:rPr lang="it-IT" altLang="it-IT" dirty="0">
                <a:latin typeface="Century Gothic" panose="020B0502020202020204" pitchFamily="34" charset="0"/>
                <a:cs typeface="Arial" panose="020B0604020202020204" pitchFamily="34" charset="0"/>
              </a:rPr>
              <a:t>. The </a:t>
            </a:r>
            <a:r>
              <a:rPr lang="it-IT" altLang="it-IT" dirty="0" err="1">
                <a:latin typeface="Century Gothic" panose="020B0502020202020204" pitchFamily="34" charset="0"/>
                <a:cs typeface="Arial" panose="020B0604020202020204" pitchFamily="34" charset="0"/>
              </a:rPr>
              <a:t>Vikings</a:t>
            </a:r>
            <a:r>
              <a:rPr lang="it-IT" altLang="it-IT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dirty="0" err="1">
                <a:latin typeface="Century Gothic" panose="020B0502020202020204" pitchFamily="34" charset="0"/>
                <a:cs typeface="Arial" panose="020B0604020202020204" pitchFamily="34" charset="0"/>
              </a:rPr>
              <a:t>settled</a:t>
            </a:r>
            <a:r>
              <a:rPr lang="it-IT" altLang="it-IT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i="1" dirty="0">
                <a:latin typeface="Century Gothic" panose="020B0502020202020204" pitchFamily="34" charset="0"/>
                <a:cs typeface="Arial" panose="020B0604020202020204" pitchFamily="34" charset="0"/>
              </a:rPr>
              <a:t>(si stabilirono)</a:t>
            </a:r>
            <a:r>
              <a:rPr lang="it-IT" altLang="it-IT" dirty="0">
                <a:latin typeface="Century Gothic" panose="020B0502020202020204" pitchFamily="34" charset="0"/>
                <a:cs typeface="Arial" panose="020B0604020202020204" pitchFamily="34" charset="0"/>
              </a:rPr>
              <a:t> in a </a:t>
            </a:r>
            <a:r>
              <a:rPr lang="it-IT" altLang="it-IT" dirty="0" err="1">
                <a:latin typeface="Century Gothic" panose="020B0502020202020204" pitchFamily="34" charset="0"/>
                <a:cs typeface="Arial" panose="020B0604020202020204" pitchFamily="34" charset="0"/>
              </a:rPr>
              <a:t>large</a:t>
            </a:r>
            <a:r>
              <a:rPr lang="it-IT" altLang="it-IT" dirty="0">
                <a:latin typeface="Century Gothic" panose="020B0502020202020204" pitchFamily="34" charset="0"/>
                <a:cs typeface="Arial" panose="020B0604020202020204" pitchFamily="34" charset="0"/>
              </a:rPr>
              <a:t> part </a:t>
            </a:r>
            <a:r>
              <a:rPr lang="it-IT" altLang="it-IT" dirty="0" err="1">
                <a:latin typeface="Century Gothic" panose="020B0502020202020204" pitchFamily="34" charset="0"/>
                <a:cs typeface="Arial" panose="020B0604020202020204" pitchFamily="34" charset="0"/>
              </a:rPr>
              <a:t>of</a:t>
            </a:r>
            <a:r>
              <a:rPr lang="it-IT" altLang="it-IT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dirty="0" err="1">
                <a:latin typeface="Century Gothic" panose="020B0502020202020204" pitchFamily="34" charset="0"/>
                <a:cs typeface="Arial" panose="020B0604020202020204" pitchFamily="34" charset="0"/>
              </a:rPr>
              <a:t>Greenland</a:t>
            </a:r>
            <a:r>
              <a:rPr lang="it-IT" altLang="it-IT" dirty="0">
                <a:latin typeface="Century Gothic" panose="020B0502020202020204" pitchFamily="34" charset="0"/>
                <a:cs typeface="Arial" panose="020B0604020202020204" pitchFamily="34" charset="0"/>
              </a:rPr>
              <a:t> and in a part </a:t>
            </a:r>
            <a:r>
              <a:rPr lang="it-IT" altLang="it-IT" dirty="0" err="1">
                <a:latin typeface="Century Gothic" panose="020B0502020202020204" pitchFamily="34" charset="0"/>
                <a:cs typeface="Arial" panose="020B0604020202020204" pitchFamily="34" charset="0"/>
              </a:rPr>
              <a:t>of</a:t>
            </a:r>
            <a:r>
              <a:rPr lang="it-IT" altLang="it-IT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dirty="0" err="1">
                <a:latin typeface="Century Gothic" panose="020B0502020202020204" pitchFamily="34" charset="0"/>
                <a:cs typeface="Arial" panose="020B0604020202020204" pitchFamily="34" charset="0"/>
              </a:rPr>
              <a:t>Britain</a:t>
            </a:r>
            <a:r>
              <a:rPr lang="it-IT" altLang="it-IT" dirty="0">
                <a:latin typeface="Century Gothic" panose="020B0502020202020204" pitchFamily="34" charset="0"/>
                <a:cs typeface="Arial" panose="020B0604020202020204" pitchFamily="34" charset="0"/>
              </a:rPr>
              <a:t> and </a:t>
            </a:r>
            <a:r>
              <a:rPr lang="it-IT" altLang="it-IT" dirty="0" err="1">
                <a:latin typeface="Century Gothic" panose="020B0502020202020204" pitchFamily="34" charset="0"/>
                <a:cs typeface="Arial" panose="020B0604020202020204" pitchFamily="34" charset="0"/>
              </a:rPr>
              <a:t>Ireland</a:t>
            </a:r>
            <a:r>
              <a:rPr lang="it-IT" altLang="it-IT" dirty="0">
                <a:latin typeface="Century Gothic" panose="020B0502020202020204" pitchFamily="34" charset="0"/>
                <a:cs typeface="Arial" panose="020B0604020202020204" pitchFamily="34" charset="0"/>
              </a:rPr>
              <a:t>. </a:t>
            </a:r>
            <a:br>
              <a:rPr lang="it-IT" altLang="it-IT" dirty="0">
                <a:latin typeface="Century Gothic" panose="020B0502020202020204" pitchFamily="34" charset="0"/>
                <a:cs typeface="Arial" panose="020B0604020202020204" pitchFamily="34" charset="0"/>
              </a:rPr>
            </a:br>
            <a:endParaRPr lang="it-IT" altLang="it-IT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r>
              <a:rPr lang="it-IT" altLang="it-IT" dirty="0">
                <a:latin typeface="Century Gothic" panose="020B0502020202020204" pitchFamily="34" charset="0"/>
                <a:cs typeface="Arial" panose="020B0604020202020204" pitchFamily="34" charset="0"/>
              </a:rPr>
              <a:t>In the 11th </a:t>
            </a:r>
            <a:r>
              <a:rPr lang="it-IT" altLang="it-IT" dirty="0" err="1">
                <a:latin typeface="Century Gothic" panose="020B0502020202020204" pitchFamily="34" charset="0"/>
                <a:cs typeface="Arial" panose="020B0604020202020204" pitchFamily="34" charset="0"/>
              </a:rPr>
              <a:t>century</a:t>
            </a:r>
            <a:r>
              <a:rPr lang="it-IT" altLang="it-IT" dirty="0">
                <a:latin typeface="Century Gothic" panose="020B0502020202020204" pitchFamily="34" charset="0"/>
                <a:cs typeface="Arial" panose="020B0604020202020204" pitchFamily="34" charset="0"/>
              </a:rPr>
              <a:t>, </a:t>
            </a:r>
            <a:r>
              <a:rPr lang="it-IT" altLang="it-IT" dirty="0" err="1">
                <a:latin typeface="Century Gothic" panose="020B0502020202020204" pitchFamily="34" charset="0"/>
                <a:cs typeface="Arial" panose="020B0604020202020204" pitchFamily="34" charset="0"/>
              </a:rPr>
              <a:t>Olav</a:t>
            </a:r>
            <a:r>
              <a:rPr lang="it-IT" altLang="it-IT" dirty="0">
                <a:latin typeface="Century Gothic" panose="020B0502020202020204" pitchFamily="34" charset="0"/>
                <a:cs typeface="Arial" panose="020B0604020202020204" pitchFamily="34" charset="0"/>
              </a:rPr>
              <a:t> I </a:t>
            </a:r>
            <a:r>
              <a:rPr lang="it-IT" altLang="it-IT" dirty="0" err="1">
                <a:latin typeface="Century Gothic" panose="020B0502020202020204" pitchFamily="34" charset="0"/>
                <a:cs typeface="Arial" panose="020B0604020202020204" pitchFamily="34" charset="0"/>
              </a:rPr>
              <a:t>became</a:t>
            </a:r>
            <a:r>
              <a:rPr lang="it-IT" altLang="it-IT" dirty="0">
                <a:latin typeface="Century Gothic" panose="020B0502020202020204" pitchFamily="34" charset="0"/>
                <a:cs typeface="Arial" panose="020B0604020202020204" pitchFamily="34" charset="0"/>
              </a:rPr>
              <a:t> the first Christian </a:t>
            </a:r>
            <a:r>
              <a:rPr lang="it-IT" altLang="it-IT" dirty="0" err="1">
                <a:latin typeface="Century Gothic" panose="020B0502020202020204" pitchFamily="34" charset="0"/>
                <a:cs typeface="Arial" panose="020B0604020202020204" pitchFamily="34" charset="0"/>
              </a:rPr>
              <a:t>king</a:t>
            </a:r>
            <a:r>
              <a:rPr lang="it-IT" altLang="it-IT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dirty="0" err="1">
                <a:latin typeface="Century Gothic" panose="020B0502020202020204" pitchFamily="34" charset="0"/>
                <a:cs typeface="Arial" panose="020B0604020202020204" pitchFamily="34" charset="0"/>
              </a:rPr>
              <a:t>of</a:t>
            </a:r>
            <a:r>
              <a:rPr lang="it-IT" altLang="it-IT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dirty="0" err="1">
                <a:latin typeface="Century Gothic" panose="020B0502020202020204" pitchFamily="34" charset="0"/>
                <a:cs typeface="Arial" panose="020B0604020202020204" pitchFamily="34" charset="0"/>
              </a:rPr>
              <a:t>Norway</a:t>
            </a:r>
            <a:r>
              <a:rPr lang="it-IT" altLang="it-IT" dirty="0">
                <a:latin typeface="Century Gothic" panose="020B0502020202020204" pitchFamily="34" charset="0"/>
                <a:cs typeface="Arial" panose="020B0604020202020204" pitchFamily="34" charset="0"/>
              </a:rPr>
              <a:t>. </a:t>
            </a:r>
            <a:r>
              <a:rPr lang="it-IT" altLang="it-IT" dirty="0" err="1">
                <a:latin typeface="Century Gothic" panose="020B0502020202020204" pitchFamily="34" charset="0"/>
                <a:cs typeface="Arial" panose="020B0604020202020204" pitchFamily="34" charset="0"/>
              </a:rPr>
              <a:t>He</a:t>
            </a:r>
            <a:r>
              <a:rPr lang="it-IT" altLang="it-IT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dirty="0" err="1">
                <a:latin typeface="Century Gothic" panose="020B0502020202020204" pitchFamily="34" charset="0"/>
                <a:cs typeface="Arial" panose="020B0604020202020204" pitchFamily="34" charset="0"/>
              </a:rPr>
              <a:t>converted</a:t>
            </a:r>
            <a:r>
              <a:rPr lang="it-IT" altLang="it-IT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dirty="0" err="1">
                <a:latin typeface="Century Gothic" panose="020B0502020202020204" pitchFamily="34" charset="0"/>
                <a:cs typeface="Arial" panose="020B0604020202020204" pitchFamily="34" charset="0"/>
              </a:rPr>
              <a:t>many</a:t>
            </a:r>
            <a:r>
              <a:rPr lang="it-IT" altLang="it-IT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dirty="0" err="1" smtClean="0">
                <a:latin typeface="Century Gothic" panose="020B0502020202020204" pitchFamily="34" charset="0"/>
                <a:cs typeface="Arial" panose="020B0604020202020204" pitchFamily="34" charset="0"/>
              </a:rPr>
              <a:t>Norwegians</a:t>
            </a:r>
            <a:r>
              <a:rPr lang="it-IT" altLang="it-IT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dirty="0" err="1">
                <a:latin typeface="Century Gothic" panose="020B0502020202020204" pitchFamily="34" charset="0"/>
                <a:cs typeface="Arial" panose="020B0604020202020204" pitchFamily="34" charset="0"/>
              </a:rPr>
              <a:t>to</a:t>
            </a:r>
            <a:r>
              <a:rPr lang="it-IT" altLang="it-IT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dirty="0" err="1">
                <a:latin typeface="Century Gothic" panose="020B0502020202020204" pitchFamily="34" charset="0"/>
                <a:cs typeface="Arial" panose="020B0604020202020204" pitchFamily="34" charset="0"/>
              </a:rPr>
              <a:t>Christianity</a:t>
            </a:r>
            <a:r>
              <a:rPr lang="it-IT" altLang="it-IT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dirty="0" err="1">
                <a:latin typeface="Century Gothic" panose="020B0502020202020204" pitchFamily="34" charset="0"/>
                <a:cs typeface="Arial" panose="020B0604020202020204" pitchFamily="34" charset="0"/>
              </a:rPr>
              <a:t>during</a:t>
            </a:r>
            <a:r>
              <a:rPr lang="it-IT" altLang="it-IT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dirty="0" err="1">
                <a:latin typeface="Century Gothic" panose="020B0502020202020204" pitchFamily="34" charset="0"/>
                <a:cs typeface="Arial" panose="020B0604020202020204" pitchFamily="34" charset="0"/>
              </a:rPr>
              <a:t>his</a:t>
            </a:r>
            <a:r>
              <a:rPr lang="it-IT" altLang="it-IT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dirty="0" err="1">
                <a:latin typeface="Century Gothic" panose="020B0502020202020204" pitchFamily="34" charset="0"/>
                <a:cs typeface="Arial" panose="020B0604020202020204" pitchFamily="34" charset="0"/>
              </a:rPr>
              <a:t>reign</a:t>
            </a:r>
            <a:r>
              <a:rPr lang="it-IT" altLang="it-IT" dirty="0">
                <a:latin typeface="Century Gothic" panose="020B0502020202020204" pitchFamily="34" charset="0"/>
                <a:cs typeface="Arial" panose="020B0604020202020204" pitchFamily="34" charset="0"/>
              </a:rPr>
              <a:t>.</a:t>
            </a:r>
            <a:br>
              <a:rPr lang="it-IT" altLang="it-IT" dirty="0">
                <a:latin typeface="Century Gothic" panose="020B0502020202020204" pitchFamily="34" charset="0"/>
                <a:cs typeface="Arial" panose="020B0604020202020204" pitchFamily="34" charset="0"/>
              </a:rPr>
            </a:br>
            <a:endParaRPr lang="it-IT" altLang="it-IT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r>
              <a:rPr lang="it-IT" altLang="it-IT" dirty="0">
                <a:latin typeface="Century Gothic" panose="020B0502020202020204" pitchFamily="34" charset="0"/>
              </a:rPr>
              <a:t>In 1397 </a:t>
            </a:r>
            <a:r>
              <a:rPr lang="it-IT" altLang="it-IT" dirty="0" err="1">
                <a:latin typeface="Century Gothic" panose="020B0502020202020204" pitchFamily="34" charset="0"/>
              </a:rPr>
              <a:t>Norway</a:t>
            </a:r>
            <a:r>
              <a:rPr lang="it-IT" altLang="it-IT" dirty="0">
                <a:latin typeface="Century Gothic" panose="020B0502020202020204" pitchFamily="34" charset="0"/>
              </a:rPr>
              <a:t> </a:t>
            </a:r>
            <a:r>
              <a:rPr lang="it-IT" altLang="it-IT" dirty="0" err="1">
                <a:latin typeface="Century Gothic" panose="020B0502020202020204" pitchFamily="34" charset="0"/>
              </a:rPr>
              <a:t>united</a:t>
            </a:r>
            <a:r>
              <a:rPr lang="it-IT" altLang="it-IT" i="1" dirty="0">
                <a:latin typeface="Century Gothic" panose="020B0502020202020204" pitchFamily="34" charset="0"/>
              </a:rPr>
              <a:t> (si unì)</a:t>
            </a:r>
            <a:r>
              <a:rPr lang="it-IT" altLang="it-IT" dirty="0">
                <a:latin typeface="Century Gothic" panose="020B0502020202020204" pitchFamily="34" charset="0"/>
              </a:rPr>
              <a:t> </a:t>
            </a:r>
            <a:r>
              <a:rPr lang="it-IT" altLang="it-IT" dirty="0" err="1">
                <a:latin typeface="Century Gothic" panose="020B0502020202020204" pitchFamily="34" charset="0"/>
              </a:rPr>
              <a:t>with</a:t>
            </a:r>
            <a:r>
              <a:rPr lang="it-IT" altLang="it-IT" dirty="0">
                <a:latin typeface="Century Gothic" panose="020B0502020202020204" pitchFamily="34" charset="0"/>
              </a:rPr>
              <a:t> </a:t>
            </a:r>
            <a:r>
              <a:rPr lang="it-IT" altLang="it-IT" dirty="0" err="1">
                <a:latin typeface="Century Gothic" panose="020B0502020202020204" pitchFamily="34" charset="0"/>
              </a:rPr>
              <a:t>Denmark</a:t>
            </a:r>
            <a:r>
              <a:rPr lang="it-IT" altLang="it-IT" dirty="0">
                <a:latin typeface="Century Gothic" panose="020B0502020202020204" pitchFamily="34" charset="0"/>
              </a:rPr>
              <a:t> and </a:t>
            </a:r>
            <a:r>
              <a:rPr lang="it-IT" altLang="it-IT" dirty="0" err="1">
                <a:latin typeface="Century Gothic" panose="020B0502020202020204" pitchFamily="34" charset="0"/>
              </a:rPr>
              <a:t>Sweden</a:t>
            </a:r>
            <a:r>
              <a:rPr lang="it-IT" altLang="it-IT" dirty="0">
                <a:latin typeface="Century Gothic" panose="020B0502020202020204" pitchFamily="34" charset="0"/>
              </a:rPr>
              <a:t>.</a:t>
            </a:r>
          </a:p>
          <a:p>
            <a:endParaRPr lang="it-IT" altLang="it-IT" dirty="0">
              <a:latin typeface="Century Gothic" panose="020B0502020202020204" pitchFamily="34" charset="0"/>
            </a:endParaRPr>
          </a:p>
          <a:p>
            <a:r>
              <a:rPr lang="it-IT" altLang="it-IT" dirty="0">
                <a:latin typeface="Century Gothic" panose="020B0502020202020204" pitchFamily="34" charset="0"/>
              </a:rPr>
              <a:t>In 1905, </a:t>
            </a:r>
            <a:r>
              <a:rPr lang="it-IT" altLang="it-IT" dirty="0" err="1">
                <a:latin typeface="Century Gothic" panose="020B0502020202020204" pitchFamily="34" charset="0"/>
              </a:rPr>
              <a:t>Norway</a:t>
            </a:r>
            <a:r>
              <a:rPr lang="it-IT" altLang="it-IT" dirty="0">
                <a:latin typeface="Century Gothic" panose="020B0502020202020204" pitchFamily="34" charset="0"/>
              </a:rPr>
              <a:t> </a:t>
            </a:r>
            <a:r>
              <a:rPr lang="it-IT" altLang="it-IT" dirty="0" err="1">
                <a:latin typeface="Century Gothic" panose="020B0502020202020204" pitchFamily="34" charset="0"/>
              </a:rPr>
              <a:t>became</a:t>
            </a:r>
            <a:r>
              <a:rPr lang="it-IT" altLang="it-IT" dirty="0">
                <a:latin typeface="Century Gothic" panose="020B0502020202020204" pitchFamily="34" charset="0"/>
              </a:rPr>
              <a:t> </a:t>
            </a:r>
            <a:r>
              <a:rPr lang="it-IT" altLang="it-IT" dirty="0" err="1">
                <a:latin typeface="Century Gothic" panose="020B0502020202020204" pitchFamily="34" charset="0"/>
              </a:rPr>
              <a:t>an</a:t>
            </a:r>
            <a:r>
              <a:rPr lang="it-IT" altLang="it-IT" dirty="0">
                <a:latin typeface="Century Gothic" panose="020B0502020202020204" pitchFamily="34" charset="0"/>
              </a:rPr>
              <a:t> </a:t>
            </a:r>
            <a:r>
              <a:rPr lang="it-IT" altLang="it-IT" dirty="0" err="1">
                <a:latin typeface="Century Gothic" panose="020B0502020202020204" pitchFamily="34" charset="0"/>
              </a:rPr>
              <a:t>independent</a:t>
            </a:r>
            <a:r>
              <a:rPr lang="it-IT" altLang="it-IT" dirty="0">
                <a:latin typeface="Century Gothic" panose="020B0502020202020204" pitchFamily="34" charset="0"/>
              </a:rPr>
              <a:t> </a:t>
            </a:r>
            <a:r>
              <a:rPr lang="it-IT" altLang="it-IT" dirty="0" err="1">
                <a:latin typeface="Century Gothic" panose="020B0502020202020204" pitchFamily="34" charset="0"/>
              </a:rPr>
              <a:t>country</a:t>
            </a:r>
            <a:r>
              <a:rPr lang="it-IT" altLang="it-IT" dirty="0">
                <a:latin typeface="Century Gothic" panose="020B0502020202020204" pitchFamily="34" charset="0"/>
              </a:rPr>
              <a:t>.</a:t>
            </a:r>
            <a:br>
              <a:rPr lang="it-IT" altLang="it-IT" dirty="0">
                <a:latin typeface="Century Gothic" panose="020B0502020202020204" pitchFamily="34" charset="0"/>
              </a:rPr>
            </a:br>
            <a:endParaRPr lang="it-IT" altLang="it-IT" dirty="0">
              <a:latin typeface="Century Gothic" panose="020B0502020202020204" pitchFamily="34" charset="0"/>
            </a:endParaRPr>
          </a:p>
          <a:p>
            <a:r>
              <a:rPr lang="it-IT" altLang="it-IT" dirty="0" err="1">
                <a:latin typeface="Century Gothic" panose="020B0502020202020204" pitchFamily="34" charset="0"/>
              </a:rPr>
              <a:t>Norway</a:t>
            </a:r>
            <a:r>
              <a:rPr lang="it-IT" altLang="it-IT" dirty="0">
                <a:latin typeface="Century Gothic" panose="020B0502020202020204" pitchFamily="34" charset="0"/>
              </a:rPr>
              <a:t> </a:t>
            </a:r>
            <a:r>
              <a:rPr lang="it-IT" altLang="it-IT" dirty="0" err="1">
                <a:latin typeface="Century Gothic" panose="020B0502020202020204" pitchFamily="34" charset="0"/>
              </a:rPr>
              <a:t>remained</a:t>
            </a:r>
            <a:r>
              <a:rPr lang="it-IT" altLang="it-IT" dirty="0">
                <a:latin typeface="Century Gothic" panose="020B0502020202020204" pitchFamily="34" charset="0"/>
              </a:rPr>
              <a:t> </a:t>
            </a:r>
            <a:r>
              <a:rPr lang="it-IT" altLang="it-IT" dirty="0" err="1">
                <a:latin typeface="Century Gothic" panose="020B0502020202020204" pitchFamily="34" charset="0"/>
              </a:rPr>
              <a:t>neutral</a:t>
            </a:r>
            <a:r>
              <a:rPr lang="it-IT" altLang="it-IT" dirty="0">
                <a:latin typeface="Century Gothic" panose="020B0502020202020204" pitchFamily="34" charset="0"/>
              </a:rPr>
              <a:t> in World War I.</a:t>
            </a:r>
          </a:p>
          <a:p>
            <a:pPr>
              <a:spcBef>
                <a:spcPct val="50000"/>
              </a:spcBef>
            </a:pPr>
            <a:endParaRPr lang="it-IT" altLang="it-IT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685800" y="533400"/>
            <a:ext cx="7620000" cy="47936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lvl="2" algn="ctr">
              <a:spcBef>
                <a:spcPts val="750"/>
              </a:spcBef>
              <a:spcAft>
                <a:spcPts val="1500"/>
              </a:spcAft>
              <a:tabLst>
                <a:tab pos="2416175" algn="l"/>
              </a:tabLst>
            </a:pPr>
            <a:r>
              <a:rPr lang="it-IT" altLang="it-IT" sz="2000" b="1" dirty="0">
                <a:solidFill>
                  <a:srgbClr val="FF8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Economy </a:t>
            </a:r>
            <a:r>
              <a:rPr lang="it-IT" altLang="it-IT" sz="2000" b="1" dirty="0" err="1">
                <a:solidFill>
                  <a:srgbClr val="FF8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of</a:t>
            </a:r>
            <a:r>
              <a:rPr lang="it-IT" altLang="it-IT" sz="2000" b="1" dirty="0">
                <a:solidFill>
                  <a:srgbClr val="FF8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sz="2000" b="1" dirty="0" err="1">
                <a:solidFill>
                  <a:srgbClr val="FF8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Norway</a:t>
            </a:r>
            <a:endParaRPr lang="it-IT" altLang="it-IT" sz="2000" dirty="0">
              <a:latin typeface="Century Gothic" panose="020B0502020202020204" pitchFamily="34" charset="0"/>
            </a:endParaRPr>
          </a:p>
          <a:p>
            <a:r>
              <a:rPr lang="it-IT" altLang="it-IT" dirty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/>
            </a:r>
            <a:br>
              <a:rPr lang="it-IT" altLang="it-IT" dirty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</a:br>
            <a:r>
              <a:rPr lang="it-IT" altLang="it-IT" b="1" u="sng" dirty="0" err="1">
                <a:solidFill>
                  <a:srgbClr val="408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Primary</a:t>
            </a:r>
            <a:r>
              <a:rPr lang="it-IT" altLang="it-IT" b="1" u="sng" dirty="0">
                <a:solidFill>
                  <a:srgbClr val="408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b="1" u="sng" dirty="0" err="1">
                <a:solidFill>
                  <a:srgbClr val="408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sectory</a:t>
            </a:r>
            <a:r>
              <a:rPr lang="it-IT" altLang="it-IT" dirty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/>
            </a:r>
            <a:br>
              <a:rPr lang="it-IT" altLang="it-IT" dirty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</a:br>
            <a:r>
              <a:rPr lang="it-IT" altLang="it-IT" b="1" dirty="0" err="1">
                <a:solidFill>
                  <a:srgbClr val="008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Agricultural</a:t>
            </a:r>
            <a:r>
              <a:rPr lang="it-IT" altLang="it-IT" b="1" dirty="0">
                <a:solidFill>
                  <a:srgbClr val="008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b="1" dirty="0" err="1">
                <a:solidFill>
                  <a:srgbClr val="008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Products</a:t>
            </a:r>
            <a:r>
              <a:rPr lang="it-IT" altLang="it-IT" b="1" dirty="0">
                <a:solidFill>
                  <a:srgbClr val="008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:</a:t>
            </a:r>
            <a:r>
              <a:rPr lang="it-IT" altLang="it-IT" dirty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  </a:t>
            </a:r>
            <a:r>
              <a:rPr lang="it-IT" altLang="it-IT" dirty="0" err="1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barley</a:t>
            </a:r>
            <a:r>
              <a:rPr lang="it-IT" altLang="it-IT" dirty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, </a:t>
            </a:r>
            <a:r>
              <a:rPr lang="it-IT" altLang="it-IT" dirty="0" err="1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wheat</a:t>
            </a:r>
            <a:r>
              <a:rPr lang="it-IT" altLang="it-IT" dirty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, </a:t>
            </a:r>
            <a:r>
              <a:rPr lang="it-IT" altLang="it-IT" dirty="0" err="1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potatoes</a:t>
            </a:r>
            <a:endParaRPr lang="it-IT" altLang="it-IT" dirty="0">
              <a:latin typeface="Century Gothic" panose="020B0502020202020204" pitchFamily="34" charset="0"/>
            </a:endParaRPr>
          </a:p>
          <a:p>
            <a:r>
              <a:rPr lang="it-IT" altLang="it-IT" b="1" dirty="0" err="1">
                <a:solidFill>
                  <a:srgbClr val="538135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Cattle</a:t>
            </a:r>
            <a:r>
              <a:rPr lang="it-IT" altLang="it-IT" b="1" dirty="0">
                <a:solidFill>
                  <a:srgbClr val="538135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:</a:t>
            </a:r>
            <a:r>
              <a:rPr lang="it-IT" altLang="it-IT" b="1" dirty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dirty="0" err="1" smtClean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pig</a:t>
            </a:r>
            <a:r>
              <a:rPr lang="it-IT" altLang="it-IT" dirty="0" err="1" smtClean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s</a:t>
            </a:r>
            <a:r>
              <a:rPr lang="it-IT" altLang="it-IT" dirty="0" smtClean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, </a:t>
            </a:r>
            <a:r>
              <a:rPr lang="it-IT" altLang="it-IT" dirty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bovine, </a:t>
            </a:r>
            <a:r>
              <a:rPr lang="it-IT" altLang="it-IT" dirty="0" err="1" smtClean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fish</a:t>
            </a:r>
            <a:r>
              <a:rPr lang="it-IT" altLang="it-IT" dirty="0" smtClean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dirty="0" smtClean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(</a:t>
            </a:r>
            <a:r>
              <a:rPr lang="it-IT" altLang="it-IT" dirty="0" err="1" smtClean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Norway</a:t>
            </a:r>
            <a:r>
              <a:rPr lang="it-IT" altLang="it-IT" dirty="0" smtClean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dirty="0" err="1" smtClean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is</a:t>
            </a:r>
            <a:r>
              <a:rPr lang="it-IT" altLang="it-IT" dirty="0" smtClean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dirty="0" err="1" smtClean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one</a:t>
            </a:r>
            <a:r>
              <a:rPr lang="it-IT" altLang="it-IT" dirty="0" smtClean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dirty="0" err="1" smtClean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of</a:t>
            </a:r>
            <a:r>
              <a:rPr lang="it-IT" altLang="it-IT" dirty="0" smtClean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the best </a:t>
            </a:r>
            <a:r>
              <a:rPr lang="it-IT" altLang="it-IT" dirty="0" err="1" smtClean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place</a:t>
            </a:r>
            <a:r>
              <a:rPr lang="it-IT" altLang="it-IT" dirty="0" smtClean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in </a:t>
            </a:r>
            <a:r>
              <a:rPr lang="it-IT" altLang="it-IT" dirty="0" err="1" smtClean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Europe</a:t>
            </a:r>
            <a:r>
              <a:rPr lang="it-IT" altLang="it-IT" dirty="0" smtClean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dirty="0" err="1" smtClean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for</a:t>
            </a:r>
            <a:r>
              <a:rPr lang="it-IT" altLang="it-IT" dirty="0" smtClean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dirty="0" err="1" smtClean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salmon</a:t>
            </a:r>
            <a:r>
              <a:rPr lang="it-IT" altLang="it-IT" dirty="0" smtClean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dirty="0" err="1" smtClean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fishing</a:t>
            </a:r>
            <a:r>
              <a:rPr lang="it-IT" altLang="it-IT" dirty="0" smtClean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)</a:t>
            </a:r>
            <a:r>
              <a:rPr lang="it-IT" altLang="it-IT" dirty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/>
            </a:r>
            <a:br>
              <a:rPr lang="it-IT" altLang="it-IT" dirty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</a:br>
            <a:r>
              <a:rPr lang="it-IT" altLang="it-IT" b="1" dirty="0" err="1">
                <a:solidFill>
                  <a:srgbClr val="008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Natural</a:t>
            </a:r>
            <a:r>
              <a:rPr lang="it-IT" altLang="it-IT" b="1" dirty="0">
                <a:solidFill>
                  <a:srgbClr val="008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b="1" dirty="0" err="1">
                <a:solidFill>
                  <a:srgbClr val="008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Resources</a:t>
            </a:r>
            <a:r>
              <a:rPr lang="it-IT" altLang="it-IT" b="1" dirty="0">
                <a:solidFill>
                  <a:srgbClr val="008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:</a:t>
            </a:r>
            <a:r>
              <a:rPr lang="it-IT" altLang="it-IT" dirty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  </a:t>
            </a:r>
            <a:r>
              <a:rPr lang="it-IT" altLang="it-IT" dirty="0" err="1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petroleum</a:t>
            </a:r>
            <a:r>
              <a:rPr lang="it-IT" altLang="it-IT" dirty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, </a:t>
            </a:r>
            <a:r>
              <a:rPr lang="it-IT" altLang="it-IT" dirty="0" err="1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natural</a:t>
            </a:r>
            <a:r>
              <a:rPr lang="it-IT" altLang="it-IT" dirty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gas, </a:t>
            </a:r>
            <a:r>
              <a:rPr lang="it-IT" altLang="it-IT" dirty="0" err="1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iron</a:t>
            </a:r>
            <a:r>
              <a:rPr lang="it-IT" altLang="it-IT" dirty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ore, </a:t>
            </a:r>
            <a:r>
              <a:rPr lang="it-IT" altLang="it-IT" dirty="0" err="1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copper</a:t>
            </a:r>
            <a:r>
              <a:rPr lang="it-IT" altLang="it-IT" dirty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, </a:t>
            </a:r>
            <a:r>
              <a:rPr lang="it-IT" altLang="it-IT" dirty="0" err="1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lead</a:t>
            </a:r>
            <a:r>
              <a:rPr lang="it-IT" altLang="it-IT" dirty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, </a:t>
            </a:r>
            <a:r>
              <a:rPr lang="it-IT" altLang="it-IT" dirty="0" err="1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zinc</a:t>
            </a:r>
            <a:r>
              <a:rPr lang="it-IT" altLang="it-IT" dirty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, </a:t>
            </a:r>
            <a:r>
              <a:rPr lang="it-IT" altLang="it-IT" dirty="0" err="1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titanium</a:t>
            </a:r>
            <a:r>
              <a:rPr lang="it-IT" altLang="it-IT" dirty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, </a:t>
            </a:r>
            <a:r>
              <a:rPr lang="it-IT" altLang="it-IT" dirty="0" err="1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pyrites</a:t>
            </a:r>
            <a:r>
              <a:rPr lang="it-IT" altLang="it-IT" dirty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, nickel, </a:t>
            </a:r>
            <a:r>
              <a:rPr lang="it-IT" altLang="it-IT" dirty="0" err="1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fish</a:t>
            </a:r>
            <a:r>
              <a:rPr lang="it-IT" altLang="it-IT" dirty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, </a:t>
            </a:r>
            <a:r>
              <a:rPr lang="it-IT" altLang="it-IT" dirty="0" err="1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timber</a:t>
            </a:r>
            <a:r>
              <a:rPr lang="it-IT" altLang="it-IT" dirty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, </a:t>
            </a:r>
            <a:r>
              <a:rPr lang="it-IT" altLang="it-IT" dirty="0" err="1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hydropower</a:t>
            </a:r>
            <a:r>
              <a:rPr lang="it-IT" altLang="it-IT" dirty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  </a:t>
            </a:r>
            <a:br>
              <a:rPr lang="it-IT" altLang="it-IT" dirty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</a:br>
            <a:endParaRPr lang="it-IT" altLang="it-IT" u="sng" dirty="0">
              <a:solidFill>
                <a:srgbClr val="00000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r>
              <a:rPr lang="it-IT" altLang="it-IT" b="1" u="sng" dirty="0" err="1">
                <a:solidFill>
                  <a:srgbClr val="008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Secondary</a:t>
            </a:r>
            <a:r>
              <a:rPr lang="it-IT" altLang="it-IT" b="1" u="sng" dirty="0">
                <a:solidFill>
                  <a:srgbClr val="008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b="1" u="sng" dirty="0" err="1">
                <a:solidFill>
                  <a:srgbClr val="008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sectory</a:t>
            </a:r>
            <a:endParaRPr lang="it-IT" altLang="it-IT" b="1" dirty="0">
              <a:solidFill>
                <a:srgbClr val="00800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r>
              <a:rPr lang="it-IT" altLang="it-IT" b="1" dirty="0">
                <a:solidFill>
                  <a:srgbClr val="008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Major </a:t>
            </a:r>
            <a:r>
              <a:rPr lang="it-IT" altLang="it-IT" b="1" dirty="0" err="1">
                <a:solidFill>
                  <a:srgbClr val="008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Industries</a:t>
            </a:r>
            <a:r>
              <a:rPr lang="it-IT" altLang="it-IT" b="1" dirty="0">
                <a:solidFill>
                  <a:srgbClr val="008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:</a:t>
            </a:r>
            <a:r>
              <a:rPr lang="it-IT" altLang="it-IT" dirty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  </a:t>
            </a:r>
            <a:r>
              <a:rPr lang="it-IT" altLang="it-IT" dirty="0" err="1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petroleum</a:t>
            </a:r>
            <a:r>
              <a:rPr lang="it-IT" altLang="it-IT" dirty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and gas, </a:t>
            </a:r>
            <a:r>
              <a:rPr lang="it-IT" altLang="it-IT" dirty="0" err="1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food</a:t>
            </a:r>
            <a:r>
              <a:rPr lang="it-IT" altLang="it-IT" dirty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processing, </a:t>
            </a:r>
            <a:r>
              <a:rPr lang="it-IT" altLang="it-IT" dirty="0" err="1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shipbuilding</a:t>
            </a:r>
            <a:r>
              <a:rPr lang="it-IT" altLang="it-IT" dirty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; pulp and </a:t>
            </a:r>
            <a:r>
              <a:rPr lang="it-IT" altLang="it-IT" dirty="0" err="1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paper</a:t>
            </a:r>
            <a:r>
              <a:rPr lang="it-IT" altLang="it-IT" dirty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dirty="0" err="1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products</a:t>
            </a:r>
            <a:r>
              <a:rPr lang="it-IT" altLang="it-IT" dirty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, </a:t>
            </a:r>
            <a:r>
              <a:rPr lang="it-IT" altLang="it-IT" dirty="0" err="1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metals</a:t>
            </a:r>
            <a:r>
              <a:rPr lang="it-IT" altLang="it-IT" dirty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, </a:t>
            </a:r>
            <a:r>
              <a:rPr lang="it-IT" altLang="it-IT" dirty="0" err="1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chemicals</a:t>
            </a:r>
            <a:r>
              <a:rPr lang="it-IT" altLang="it-IT" dirty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, </a:t>
            </a:r>
            <a:r>
              <a:rPr lang="it-IT" altLang="it-IT" dirty="0" err="1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timber</a:t>
            </a:r>
            <a:r>
              <a:rPr lang="it-IT" altLang="it-IT" dirty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, </a:t>
            </a:r>
            <a:r>
              <a:rPr lang="it-IT" altLang="it-IT" dirty="0" err="1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mining</a:t>
            </a:r>
            <a:r>
              <a:rPr lang="it-IT" altLang="it-IT" dirty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, </a:t>
            </a:r>
            <a:r>
              <a:rPr lang="it-IT" altLang="it-IT" dirty="0" err="1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textiles</a:t>
            </a:r>
            <a:r>
              <a:rPr lang="it-IT" altLang="it-IT" dirty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, </a:t>
            </a:r>
            <a:r>
              <a:rPr lang="it-IT" altLang="it-IT" dirty="0" err="1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fishing</a:t>
            </a:r>
            <a:r>
              <a:rPr lang="it-IT" altLang="it-IT" dirty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 </a:t>
            </a:r>
            <a:br>
              <a:rPr lang="it-IT" altLang="it-IT" dirty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</a:br>
            <a:r>
              <a:rPr lang="it-IT" altLang="it-IT" b="1" dirty="0">
                <a:solidFill>
                  <a:srgbClr val="008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Major </a:t>
            </a:r>
            <a:r>
              <a:rPr lang="it-IT" altLang="it-IT" b="1" dirty="0" err="1">
                <a:solidFill>
                  <a:srgbClr val="008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Exports</a:t>
            </a:r>
            <a:r>
              <a:rPr lang="it-IT" altLang="it-IT" b="1" dirty="0">
                <a:solidFill>
                  <a:srgbClr val="008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:</a:t>
            </a:r>
            <a:r>
              <a:rPr lang="it-IT" altLang="it-IT" dirty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  </a:t>
            </a:r>
            <a:r>
              <a:rPr lang="it-IT" altLang="it-IT" dirty="0" smtClean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oil</a:t>
            </a:r>
            <a:r>
              <a:rPr lang="it-IT" altLang="it-IT" dirty="0" smtClean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dirty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and </a:t>
            </a:r>
            <a:r>
              <a:rPr lang="it-IT" altLang="it-IT" dirty="0" smtClean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oil</a:t>
            </a:r>
            <a:r>
              <a:rPr lang="it-IT" altLang="it-IT" dirty="0" smtClean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dirty="0" err="1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products</a:t>
            </a:r>
            <a:r>
              <a:rPr lang="it-IT" altLang="it-IT" dirty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, </a:t>
            </a:r>
            <a:r>
              <a:rPr lang="it-IT" altLang="it-IT" dirty="0" err="1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machinery</a:t>
            </a:r>
            <a:r>
              <a:rPr lang="it-IT" altLang="it-IT" dirty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and </a:t>
            </a:r>
            <a:r>
              <a:rPr lang="it-IT" altLang="it-IT" dirty="0" err="1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equipment</a:t>
            </a:r>
            <a:r>
              <a:rPr lang="it-IT" altLang="it-IT" dirty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, </a:t>
            </a:r>
            <a:r>
              <a:rPr lang="it-IT" altLang="it-IT" dirty="0" err="1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metals</a:t>
            </a:r>
            <a:r>
              <a:rPr lang="it-IT" altLang="it-IT" dirty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, </a:t>
            </a:r>
            <a:r>
              <a:rPr lang="it-IT" altLang="it-IT" dirty="0" err="1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chemicals</a:t>
            </a:r>
            <a:r>
              <a:rPr lang="it-IT" altLang="it-IT" dirty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, </a:t>
            </a:r>
            <a:r>
              <a:rPr lang="it-IT" altLang="it-IT" dirty="0" err="1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ships</a:t>
            </a:r>
            <a:r>
              <a:rPr lang="it-IT" altLang="it-IT" dirty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, </a:t>
            </a:r>
            <a:r>
              <a:rPr lang="it-IT" altLang="it-IT" dirty="0" err="1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fish</a:t>
            </a:r>
            <a:r>
              <a:rPr lang="it-IT" altLang="it-IT" dirty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, </a:t>
            </a:r>
            <a:r>
              <a:rPr lang="it-IT" altLang="it-IT" dirty="0" err="1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natural</a:t>
            </a:r>
            <a:r>
              <a:rPr lang="it-IT" altLang="it-IT" dirty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gas (</a:t>
            </a:r>
            <a:r>
              <a:rPr lang="it-IT" altLang="it-IT" dirty="0" err="1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is</a:t>
            </a:r>
            <a:r>
              <a:rPr lang="it-IT" altLang="it-IT" dirty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the </a:t>
            </a:r>
            <a:r>
              <a:rPr lang="it-IT" altLang="it-IT" dirty="0" err="1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largest</a:t>
            </a:r>
            <a:r>
              <a:rPr lang="it-IT" altLang="it-IT" dirty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dirty="0" err="1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natural</a:t>
            </a:r>
            <a:r>
              <a:rPr lang="it-IT" altLang="it-IT" dirty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gas </a:t>
            </a:r>
            <a:r>
              <a:rPr lang="it-IT" altLang="it-IT" dirty="0" err="1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exporte</a:t>
            </a:r>
            <a:r>
              <a:rPr lang="it-IT" altLang="it-IT" dirty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in the world)  </a:t>
            </a:r>
            <a:br>
              <a:rPr lang="it-IT" altLang="it-IT" dirty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</a:br>
            <a:r>
              <a:rPr lang="it-IT" altLang="it-IT" b="1" dirty="0">
                <a:solidFill>
                  <a:srgbClr val="008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Major </a:t>
            </a:r>
            <a:r>
              <a:rPr lang="it-IT" altLang="it-IT" b="1" dirty="0" err="1">
                <a:solidFill>
                  <a:srgbClr val="008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Imports</a:t>
            </a:r>
            <a:r>
              <a:rPr lang="it-IT" altLang="it-IT" b="1" dirty="0">
                <a:solidFill>
                  <a:srgbClr val="008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:</a:t>
            </a:r>
            <a:r>
              <a:rPr lang="it-IT" altLang="it-IT" dirty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  </a:t>
            </a:r>
            <a:r>
              <a:rPr lang="it-IT" altLang="it-IT" dirty="0" err="1" smtClean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other</a:t>
            </a:r>
            <a:r>
              <a:rPr lang="it-IT" altLang="it-IT" dirty="0" smtClean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dirty="0" err="1" smtClean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machinery</a:t>
            </a:r>
            <a:r>
              <a:rPr lang="it-IT" altLang="it-IT" dirty="0" smtClean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dirty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and </a:t>
            </a:r>
            <a:r>
              <a:rPr lang="it-IT" altLang="it-IT" dirty="0" err="1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equipment</a:t>
            </a:r>
            <a:r>
              <a:rPr lang="it-IT" altLang="it-IT" dirty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, </a:t>
            </a:r>
            <a:r>
              <a:rPr lang="it-IT" altLang="it-IT" dirty="0" err="1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chemicals</a:t>
            </a:r>
            <a:r>
              <a:rPr lang="it-IT" altLang="it-IT" dirty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, </a:t>
            </a:r>
            <a:r>
              <a:rPr lang="it-IT" altLang="it-IT" dirty="0" err="1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metals</a:t>
            </a:r>
            <a:r>
              <a:rPr lang="it-IT" altLang="it-IT" dirty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, </a:t>
            </a:r>
            <a:r>
              <a:rPr lang="it-IT" altLang="it-IT" dirty="0" err="1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foodstuffs</a:t>
            </a:r>
            <a:r>
              <a:rPr lang="it-IT" altLang="it-IT" dirty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  </a:t>
            </a:r>
            <a:br>
              <a:rPr lang="it-IT" altLang="it-IT" dirty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</a:br>
            <a:endParaRPr lang="it-IT" altLang="it-IT" dirty="0">
              <a:solidFill>
                <a:srgbClr val="00000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r>
              <a:rPr lang="it-IT" altLang="it-IT" b="1" u="sng" dirty="0" err="1">
                <a:solidFill>
                  <a:srgbClr val="408000"/>
                </a:solidFill>
                <a:latin typeface="Century Gothic" panose="020B0502020202020204" pitchFamily="34" charset="0"/>
              </a:rPr>
              <a:t>Tertiary</a:t>
            </a:r>
            <a:r>
              <a:rPr lang="it-IT" altLang="it-IT" b="1" u="sng" dirty="0">
                <a:solidFill>
                  <a:srgbClr val="408000"/>
                </a:solidFill>
                <a:latin typeface="Century Gothic" panose="020B0502020202020204" pitchFamily="34" charset="0"/>
              </a:rPr>
              <a:t> </a:t>
            </a:r>
            <a:r>
              <a:rPr lang="it-IT" altLang="it-IT" b="1" u="sng" dirty="0" err="1">
                <a:solidFill>
                  <a:srgbClr val="408000"/>
                </a:solidFill>
                <a:latin typeface="Century Gothic" panose="020B0502020202020204" pitchFamily="34" charset="0"/>
              </a:rPr>
              <a:t>sector</a:t>
            </a:r>
            <a:r>
              <a:rPr lang="it-IT" altLang="it-IT" dirty="0" smtClean="0">
                <a:latin typeface="Century Gothic" panose="020B0502020202020204" pitchFamily="34" charset="0"/>
              </a:rPr>
              <a:t>: </a:t>
            </a:r>
            <a:r>
              <a:rPr lang="it-IT" altLang="it-IT" dirty="0" err="1" smtClean="0">
                <a:latin typeface="Century Gothic" panose="020B0502020202020204" pitchFamily="34" charset="0"/>
              </a:rPr>
              <a:t>Norway</a:t>
            </a:r>
            <a:r>
              <a:rPr lang="it-IT" altLang="it-IT" dirty="0" smtClean="0">
                <a:latin typeface="Century Gothic" panose="020B0502020202020204" pitchFamily="34" charset="0"/>
              </a:rPr>
              <a:t> </a:t>
            </a:r>
            <a:r>
              <a:rPr lang="it-IT" altLang="it-IT" dirty="0" err="1">
                <a:latin typeface="Century Gothic" panose="020B0502020202020204" pitchFamily="34" charset="0"/>
              </a:rPr>
              <a:t>is</a:t>
            </a:r>
            <a:r>
              <a:rPr lang="it-IT" altLang="it-IT" dirty="0">
                <a:latin typeface="Century Gothic" panose="020B0502020202020204" pitchFamily="34" charset="0"/>
              </a:rPr>
              <a:t> </a:t>
            </a:r>
            <a:r>
              <a:rPr lang="it-IT" altLang="it-IT" dirty="0" err="1">
                <a:latin typeface="Century Gothic" panose="020B0502020202020204" pitchFamily="34" charset="0"/>
              </a:rPr>
              <a:t>very</a:t>
            </a:r>
            <a:r>
              <a:rPr lang="it-IT" altLang="it-IT" dirty="0">
                <a:latin typeface="Century Gothic" panose="020B0502020202020204" pitchFamily="34" charset="0"/>
              </a:rPr>
              <a:t> </a:t>
            </a:r>
            <a:r>
              <a:rPr lang="it-IT" altLang="it-IT" dirty="0" err="1">
                <a:latin typeface="Century Gothic" panose="020B0502020202020204" pitchFamily="34" charset="0"/>
              </a:rPr>
              <a:t>evolved</a:t>
            </a:r>
            <a:r>
              <a:rPr lang="it-IT" altLang="it-IT" dirty="0">
                <a:latin typeface="Century Gothic" panose="020B0502020202020204" pitchFamily="34" charset="0"/>
              </a:rPr>
              <a:t> in </a:t>
            </a:r>
            <a:r>
              <a:rPr lang="it-IT" altLang="it-IT" dirty="0" err="1">
                <a:latin typeface="Century Gothic" panose="020B0502020202020204" pitchFamily="34" charset="0"/>
              </a:rPr>
              <a:t>bank</a:t>
            </a:r>
            <a:r>
              <a:rPr lang="it-IT" altLang="it-IT" dirty="0">
                <a:latin typeface="Century Gothic" panose="020B0502020202020204" pitchFamily="34" charset="0"/>
              </a:rPr>
              <a:t> </a:t>
            </a:r>
            <a:r>
              <a:rPr lang="it-IT" altLang="it-IT" dirty="0" err="1">
                <a:latin typeface="Century Gothic" panose="020B0502020202020204" pitchFamily="34" charset="0"/>
              </a:rPr>
              <a:t>activities</a:t>
            </a:r>
            <a:r>
              <a:rPr lang="it-IT" altLang="it-IT" dirty="0">
                <a:latin typeface="Century Gothic" panose="020B0502020202020204" pitchFamily="34" charset="0"/>
              </a:rPr>
              <a:t>, </a:t>
            </a:r>
            <a:r>
              <a:rPr lang="it-IT" altLang="it-IT" dirty="0" err="1">
                <a:latin typeface="Century Gothic" panose="020B0502020202020204" pitchFamily="34" charset="0"/>
              </a:rPr>
              <a:t>tourism</a:t>
            </a:r>
            <a:r>
              <a:rPr lang="it-IT" altLang="it-IT" dirty="0">
                <a:latin typeface="Century Gothic" panose="020B0502020202020204" pitchFamily="34" charset="0"/>
              </a:rPr>
              <a:t>, </a:t>
            </a:r>
            <a:r>
              <a:rPr lang="it-IT" altLang="it-IT" strike="sngStrike" dirty="0" err="1">
                <a:solidFill>
                  <a:srgbClr val="FF0000"/>
                </a:solidFill>
                <a:latin typeface="Century Gothic" panose="020B0502020202020204" pitchFamily="34" charset="0"/>
              </a:rPr>
              <a:t>sea</a:t>
            </a:r>
            <a:r>
              <a:rPr lang="it-IT" altLang="it-IT" strike="sngStrike" dirty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it-IT" altLang="it-IT" strike="sngStrike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carries</a:t>
            </a:r>
            <a:r>
              <a:rPr lang="it-IT" altLang="it-IT" strike="sngStrike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it-IT" altLang="it-IT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maritime</a:t>
            </a:r>
            <a:r>
              <a:rPr lang="it-IT" altLang="it-IT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it-IT" altLang="it-IT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transport</a:t>
            </a:r>
            <a:r>
              <a:rPr lang="it-IT" altLang="it-IT" dirty="0" smtClean="0">
                <a:latin typeface="Century Gothic" panose="020B0502020202020204" pitchFamily="34" charset="0"/>
              </a:rPr>
              <a:t>. </a:t>
            </a:r>
            <a:r>
              <a:rPr lang="it-IT" altLang="it-IT" dirty="0" err="1">
                <a:latin typeface="Century Gothic" panose="020B0502020202020204" pitchFamily="34" charset="0"/>
              </a:rPr>
              <a:t>Norway</a:t>
            </a:r>
            <a:r>
              <a:rPr lang="it-IT" altLang="it-IT" dirty="0">
                <a:latin typeface="Century Gothic" panose="020B0502020202020204" pitchFamily="34" charset="0"/>
              </a:rPr>
              <a:t> </a:t>
            </a:r>
            <a:r>
              <a:rPr lang="it-IT" altLang="it-IT" dirty="0" err="1">
                <a:latin typeface="Century Gothic" panose="020B0502020202020204" pitchFamily="34" charset="0"/>
              </a:rPr>
              <a:t>has</a:t>
            </a:r>
            <a:r>
              <a:rPr lang="it-IT" altLang="it-IT" dirty="0">
                <a:latin typeface="Century Gothic" panose="020B0502020202020204" pitchFamily="34" charset="0"/>
              </a:rPr>
              <a:t> </a:t>
            </a:r>
            <a:r>
              <a:rPr lang="it-IT" altLang="it-IT" dirty="0" err="1">
                <a:latin typeface="Century Gothic" panose="020B0502020202020204" pitchFamily="34" charset="0"/>
              </a:rPr>
              <a:t>one</a:t>
            </a:r>
            <a:r>
              <a:rPr lang="it-IT" altLang="it-IT" dirty="0">
                <a:latin typeface="Century Gothic" panose="020B0502020202020204" pitchFamily="34" charset="0"/>
              </a:rPr>
              <a:t> </a:t>
            </a:r>
            <a:r>
              <a:rPr lang="it-IT" altLang="it-IT" dirty="0" err="1">
                <a:latin typeface="Century Gothic" panose="020B0502020202020204" pitchFamily="34" charset="0"/>
              </a:rPr>
              <a:t>of</a:t>
            </a:r>
            <a:r>
              <a:rPr lang="it-IT" altLang="it-IT" dirty="0">
                <a:latin typeface="Century Gothic" panose="020B0502020202020204" pitchFamily="34" charset="0"/>
              </a:rPr>
              <a:t> the </a:t>
            </a:r>
            <a:r>
              <a:rPr lang="it-IT" altLang="it-IT" dirty="0" err="1">
                <a:latin typeface="Century Gothic" panose="020B0502020202020204" pitchFamily="34" charset="0"/>
              </a:rPr>
              <a:t>most</a:t>
            </a:r>
            <a:r>
              <a:rPr lang="it-IT" altLang="it-IT" dirty="0">
                <a:latin typeface="Century Gothic" panose="020B0502020202020204" pitchFamily="34" charset="0"/>
              </a:rPr>
              <a:t> </a:t>
            </a:r>
            <a:r>
              <a:rPr lang="it-IT" altLang="it-IT" dirty="0" err="1" smtClean="0">
                <a:latin typeface="Century Gothic" panose="020B0502020202020204" pitchFamily="34" charset="0"/>
              </a:rPr>
              <a:t>modern</a:t>
            </a:r>
            <a:r>
              <a:rPr lang="it-IT" altLang="it-IT" dirty="0" smtClean="0">
                <a:latin typeface="Century Gothic" panose="020B0502020202020204" pitchFamily="34" charset="0"/>
              </a:rPr>
              <a:t> </a:t>
            </a:r>
            <a:r>
              <a:rPr lang="it-IT" altLang="it-IT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and</a:t>
            </a:r>
            <a:r>
              <a:rPr lang="it-IT" altLang="it-IT" dirty="0" smtClean="0">
                <a:latin typeface="Century Gothic" panose="020B0502020202020204" pitchFamily="34" charset="0"/>
              </a:rPr>
              <a:t> </a:t>
            </a:r>
            <a:r>
              <a:rPr lang="it-IT" altLang="it-IT" dirty="0" err="1">
                <a:latin typeface="Century Gothic" panose="020B0502020202020204" pitchFamily="34" charset="0"/>
              </a:rPr>
              <a:t>large</a:t>
            </a:r>
            <a:r>
              <a:rPr lang="it-IT" altLang="it-IT" dirty="0">
                <a:latin typeface="Century Gothic" panose="020B0502020202020204" pitchFamily="34" charset="0"/>
              </a:rPr>
              <a:t> </a:t>
            </a:r>
            <a:r>
              <a:rPr lang="it-IT" altLang="it-IT" dirty="0" err="1">
                <a:latin typeface="Century Gothic" panose="020B0502020202020204" pitchFamily="34" charset="0"/>
              </a:rPr>
              <a:t>shipping</a:t>
            </a:r>
            <a:r>
              <a:rPr lang="it-IT" altLang="it-IT" dirty="0">
                <a:latin typeface="Century Gothic" panose="020B0502020202020204" pitchFamily="34" charset="0"/>
              </a:rPr>
              <a:t> </a:t>
            </a:r>
            <a:r>
              <a:rPr lang="it-IT" altLang="it-IT" dirty="0" err="1" smtClean="0">
                <a:latin typeface="Century Gothic" panose="020B0502020202020204" pitchFamily="34" charset="0"/>
              </a:rPr>
              <a:t>fleet</a:t>
            </a:r>
            <a:r>
              <a:rPr lang="it-IT" altLang="it-IT" dirty="0" smtClean="0">
                <a:latin typeface="Century Gothic" panose="020B0502020202020204" pitchFamily="34" charset="0"/>
              </a:rPr>
              <a:t>. </a:t>
            </a:r>
            <a:endParaRPr lang="it-IT" altLang="it-IT" dirty="0">
              <a:latin typeface="Century Gothic" panose="020B0502020202020204" pitchFamily="34" charset="0"/>
            </a:endParaRPr>
          </a:p>
          <a:p>
            <a:endParaRPr lang="it-IT" altLang="it-IT" dirty="0">
              <a:solidFill>
                <a:srgbClr val="00000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r>
              <a:rPr lang="it-IT" altLang="it-IT" b="1" u="sng" dirty="0" err="1">
                <a:solidFill>
                  <a:srgbClr val="008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Currency</a:t>
            </a:r>
            <a:r>
              <a:rPr lang="it-IT" altLang="it-IT" b="1" u="sng" dirty="0">
                <a:solidFill>
                  <a:srgbClr val="008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:</a:t>
            </a:r>
            <a:r>
              <a:rPr lang="it-IT" altLang="it-IT" dirty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  </a:t>
            </a:r>
            <a:r>
              <a:rPr lang="it-IT" altLang="it-IT" dirty="0" err="1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Norwegian</a:t>
            </a:r>
            <a:r>
              <a:rPr lang="it-IT" altLang="it-IT" dirty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dirty="0" err="1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krone</a:t>
            </a:r>
            <a:r>
              <a:rPr lang="it-IT" altLang="it-IT" dirty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(NOK)  </a:t>
            </a:r>
            <a:endParaRPr lang="it-IT" altLang="it-IT" dirty="0">
              <a:latin typeface="Century Gothic" panose="020B0502020202020204" pitchFamily="34" charset="0"/>
            </a:endParaRPr>
          </a:p>
          <a:p>
            <a:pPr>
              <a:spcBef>
                <a:spcPct val="50000"/>
              </a:spcBef>
            </a:pPr>
            <a:endParaRPr lang="it-IT" altLang="it-IT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1" name="Picture 7" descr="Diapositiva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7997"/>
          <a:stretch>
            <a:fillRect/>
          </a:stretch>
        </p:blipFill>
        <p:spPr bwMode="auto">
          <a:xfrm>
            <a:off x="0" y="1919288"/>
            <a:ext cx="9144000" cy="4938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381000" y="228600"/>
            <a:ext cx="8534400" cy="169277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sz="2000" b="1" dirty="0" err="1">
                <a:solidFill>
                  <a:schemeClr val="accent2"/>
                </a:solidFill>
                <a:latin typeface="Century Gothic" panose="020B0502020202020204" pitchFamily="34" charset="0"/>
                <a:cs typeface="Helvetica" panose="020B0604020202020204" pitchFamily="34" charset="0"/>
              </a:rPr>
              <a:t>Natural</a:t>
            </a:r>
            <a:r>
              <a:rPr lang="it-IT" altLang="it-IT" sz="2000" b="1" dirty="0">
                <a:solidFill>
                  <a:schemeClr val="accent2"/>
                </a:solidFill>
                <a:latin typeface="Century Gothic" panose="020B0502020202020204" pitchFamily="34" charset="0"/>
                <a:cs typeface="Helvetica" panose="020B0604020202020204" pitchFamily="34" charset="0"/>
              </a:rPr>
              <a:t> </a:t>
            </a:r>
            <a:r>
              <a:rPr lang="it-IT" altLang="it-IT" sz="2000" b="1" dirty="0" err="1">
                <a:solidFill>
                  <a:schemeClr val="accent2"/>
                </a:solidFill>
                <a:latin typeface="Century Gothic" panose="020B0502020202020204" pitchFamily="34" charset="0"/>
                <a:cs typeface="Helvetica" panose="020B0604020202020204" pitchFamily="34" charset="0"/>
              </a:rPr>
              <a:t>Curiosity</a:t>
            </a:r>
            <a:endParaRPr lang="it-IT" altLang="it-IT" dirty="0">
              <a:latin typeface="Century Gothic" panose="020B0502020202020204" pitchFamily="34" charset="0"/>
            </a:endParaRPr>
          </a:p>
          <a:p>
            <a:r>
              <a:rPr lang="en-US" altLang="it-IT" dirty="0" smtClean="0">
                <a:latin typeface="Century Gothic" panose="020B0502020202020204" pitchFamily="34" charset="0"/>
                <a:cs typeface="Helvetica" panose="020B0604020202020204" pitchFamily="34" charset="0"/>
              </a:rPr>
              <a:t>In </a:t>
            </a:r>
            <a:r>
              <a:rPr lang="en-US" altLang="it-IT" dirty="0" err="1" smtClean="0">
                <a:latin typeface="Century Gothic" panose="020B0502020202020204" pitchFamily="34" charset="0"/>
                <a:cs typeface="Helvetica" panose="020B0604020202020204" pitchFamily="34" charset="0"/>
              </a:rPr>
              <a:t>Andanes</a:t>
            </a:r>
            <a:r>
              <a:rPr lang="en-US" altLang="it-IT" dirty="0" smtClean="0">
                <a:latin typeface="Century Gothic" panose="020B0502020202020204" pitchFamily="34" charset="0"/>
                <a:cs typeface="Helvetica" panose="020B0604020202020204" pitchFamily="34" charset="0"/>
              </a:rPr>
              <a:t>, </a:t>
            </a:r>
            <a:r>
              <a:rPr lang="en-US" altLang="it-IT" dirty="0" err="1" smtClean="0">
                <a:latin typeface="Century Gothic" panose="020B0502020202020204" pitchFamily="34" charset="0"/>
                <a:cs typeface="Helvetica" panose="020B0604020202020204" pitchFamily="34" charset="0"/>
              </a:rPr>
              <a:t>Lofoten</a:t>
            </a:r>
            <a:r>
              <a:rPr lang="en-US" altLang="it-IT" dirty="0" smtClean="0">
                <a:latin typeface="Century Gothic" panose="020B0502020202020204" pitchFamily="34" charset="0"/>
                <a:cs typeface="Helvetica" panose="020B0604020202020204" pitchFamily="34" charset="0"/>
              </a:rPr>
              <a:t> island</a:t>
            </a:r>
            <a:r>
              <a:rPr lang="en-US" altLang="it-IT" dirty="0" smtClean="0">
                <a:solidFill>
                  <a:srgbClr val="FF0000"/>
                </a:solidFill>
                <a:latin typeface="Century Gothic" panose="020B0502020202020204" pitchFamily="34" charset="0"/>
                <a:cs typeface="Helvetica" panose="020B0604020202020204" pitchFamily="34" charset="0"/>
              </a:rPr>
              <a:t>s</a:t>
            </a:r>
            <a:r>
              <a:rPr lang="en-US" altLang="it-IT" dirty="0" smtClean="0">
                <a:latin typeface="Century Gothic" panose="020B0502020202020204" pitchFamily="34" charset="0"/>
                <a:cs typeface="Helvetica" panose="020B0604020202020204" pitchFamily="34" charset="0"/>
              </a:rPr>
              <a:t>,  there is a WWF camp that studies the sperm whales </a:t>
            </a:r>
            <a:r>
              <a:rPr lang="en-US" altLang="it-IT" i="1" dirty="0" smtClean="0">
                <a:latin typeface="Century Gothic" panose="020B0502020202020204" pitchFamily="34" charset="0"/>
                <a:cs typeface="Helvetica" panose="020B0604020202020204" pitchFamily="34" charset="0"/>
              </a:rPr>
              <a:t>(</a:t>
            </a:r>
            <a:r>
              <a:rPr lang="en-US" altLang="it-IT" i="1" dirty="0" err="1" smtClean="0">
                <a:latin typeface="Century Gothic" panose="020B0502020202020204" pitchFamily="34" charset="0"/>
                <a:cs typeface="Helvetica" panose="020B0604020202020204" pitchFamily="34" charset="0"/>
              </a:rPr>
              <a:t>capodogli</a:t>
            </a:r>
            <a:r>
              <a:rPr lang="en-US" altLang="it-IT" i="1" dirty="0" smtClean="0">
                <a:latin typeface="Century Gothic" panose="020B0502020202020204" pitchFamily="34" charset="0"/>
                <a:cs typeface="Helvetica" panose="020B0604020202020204" pitchFamily="34" charset="0"/>
              </a:rPr>
              <a:t> )</a:t>
            </a:r>
            <a:r>
              <a:rPr lang="en-US" altLang="it-IT" dirty="0" smtClean="0">
                <a:latin typeface="Century Gothic" panose="020B0502020202020204" pitchFamily="34" charset="0"/>
                <a:cs typeface="Helvetica" panose="020B0604020202020204" pitchFamily="34" charset="0"/>
              </a:rPr>
              <a:t>. Deep ocean and high krill concentration is the natural perfect habitat for sperm whales </a:t>
            </a:r>
            <a:r>
              <a:rPr lang="en-US" altLang="it-IT" i="1" dirty="0" smtClean="0">
                <a:latin typeface="Century Gothic" panose="020B0502020202020204" pitchFamily="34" charset="0"/>
                <a:cs typeface="Helvetica" panose="020B0604020202020204" pitchFamily="34" charset="0"/>
              </a:rPr>
              <a:t>(</a:t>
            </a:r>
            <a:r>
              <a:rPr lang="en-US" altLang="it-IT" i="1" dirty="0" err="1" smtClean="0">
                <a:latin typeface="Century Gothic" panose="020B0502020202020204" pitchFamily="34" charset="0"/>
                <a:cs typeface="Helvetica" panose="020B0604020202020204" pitchFamily="34" charset="0"/>
              </a:rPr>
              <a:t>capodogli</a:t>
            </a:r>
            <a:r>
              <a:rPr lang="en-US" altLang="it-IT" i="1" dirty="0" smtClean="0">
                <a:latin typeface="Century Gothic" panose="020B0502020202020204" pitchFamily="34" charset="0"/>
                <a:cs typeface="Helvetica" panose="020B0604020202020204" pitchFamily="34" charset="0"/>
              </a:rPr>
              <a:t>)</a:t>
            </a:r>
            <a:r>
              <a:rPr lang="en-US" altLang="it-IT" dirty="0" smtClean="0">
                <a:latin typeface="Century Gothic" panose="020B0502020202020204" pitchFamily="34" charset="0"/>
                <a:cs typeface="Helvetica" panose="020B0604020202020204" pitchFamily="34" charset="0"/>
              </a:rPr>
              <a:t> and orcas </a:t>
            </a:r>
            <a:r>
              <a:rPr lang="en-US" altLang="it-IT" i="1" dirty="0" smtClean="0">
                <a:latin typeface="Century Gothic" panose="020B0502020202020204" pitchFamily="34" charset="0"/>
                <a:cs typeface="Helvetica" panose="020B0604020202020204" pitchFamily="34" charset="0"/>
              </a:rPr>
              <a:t>(</a:t>
            </a:r>
            <a:r>
              <a:rPr lang="en-US" altLang="it-IT" i="1" dirty="0" err="1" smtClean="0">
                <a:latin typeface="Century Gothic" panose="020B0502020202020204" pitchFamily="34" charset="0"/>
                <a:cs typeface="Helvetica" panose="020B0604020202020204" pitchFamily="34" charset="0"/>
              </a:rPr>
              <a:t>orche</a:t>
            </a:r>
            <a:r>
              <a:rPr lang="en-US" altLang="it-IT" i="1" dirty="0" smtClean="0">
                <a:latin typeface="Century Gothic" panose="020B0502020202020204" pitchFamily="34" charset="0"/>
                <a:cs typeface="Helvetica" panose="020B0604020202020204" pitchFamily="34" charset="0"/>
              </a:rPr>
              <a:t>).</a:t>
            </a:r>
            <a:br>
              <a:rPr lang="en-US" altLang="it-IT" i="1" dirty="0" smtClean="0">
                <a:latin typeface="Century Gothic" panose="020B0502020202020204" pitchFamily="34" charset="0"/>
                <a:cs typeface="Helvetica" panose="020B0604020202020204" pitchFamily="34" charset="0"/>
              </a:rPr>
            </a:br>
            <a:r>
              <a:rPr lang="en-US" altLang="it-IT" dirty="0" smtClean="0">
                <a:latin typeface="Century Gothic" panose="020B0502020202020204" pitchFamily="34" charset="0"/>
              </a:rPr>
              <a:t>In the Svalbard island</a:t>
            </a:r>
            <a:r>
              <a:rPr lang="en-US" altLang="it-IT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s </a:t>
            </a:r>
            <a:r>
              <a:rPr lang="en-US" altLang="it-IT" dirty="0" smtClean="0">
                <a:latin typeface="Century Gothic" panose="020B0502020202020204" pitchFamily="34" charset="0"/>
              </a:rPr>
              <a:t>there are </a:t>
            </a:r>
            <a:r>
              <a:rPr lang="en-US" altLang="it-IT" strike="sngStrike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a l</a:t>
            </a:r>
            <a:r>
              <a:rPr lang="en-US" altLang="it-IT" dirty="0" smtClean="0">
                <a:latin typeface="Century Gothic" panose="020B0502020202020204" pitchFamily="34" charset="0"/>
              </a:rPr>
              <a:t>ot</a:t>
            </a:r>
            <a:r>
              <a:rPr lang="en-US" altLang="it-IT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s</a:t>
            </a:r>
            <a:r>
              <a:rPr lang="en-US" altLang="it-IT" dirty="0" smtClean="0">
                <a:latin typeface="Century Gothic" panose="020B0502020202020204" pitchFamily="34" charset="0"/>
              </a:rPr>
              <a:t> of reindeers. Svalbard reindeer has </a:t>
            </a:r>
            <a:r>
              <a:rPr lang="en-US" altLang="it-IT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a peculiarity </a:t>
            </a:r>
            <a:r>
              <a:rPr lang="en-US" altLang="it-IT" dirty="0" smtClean="0">
                <a:latin typeface="Century Gothic" panose="020B0502020202020204" pitchFamily="34" charset="0"/>
              </a:rPr>
              <a:t>in the skeleton: </a:t>
            </a:r>
            <a:r>
              <a:rPr lang="en-US" altLang="it-IT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it has </a:t>
            </a:r>
            <a:r>
              <a:rPr lang="en-US" altLang="it-IT" dirty="0" smtClean="0">
                <a:latin typeface="Century Gothic" panose="020B0502020202020204" pitchFamily="34" charset="0"/>
              </a:rPr>
              <a:t>short legs in </a:t>
            </a:r>
            <a:r>
              <a:rPr lang="en-US" altLang="it-IT" strike="sngStrike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comparisation</a:t>
            </a:r>
            <a:r>
              <a:rPr lang="en-US" altLang="it-IT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 comparison </a:t>
            </a:r>
            <a:r>
              <a:rPr lang="en-US" altLang="it-IT" strike="sngStrike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of </a:t>
            </a:r>
            <a:r>
              <a:rPr lang="en-US" altLang="it-IT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 to </a:t>
            </a:r>
            <a:r>
              <a:rPr lang="en-US" altLang="it-IT" dirty="0" smtClean="0">
                <a:latin typeface="Century Gothic" panose="020B0502020202020204" pitchFamily="34" charset="0"/>
              </a:rPr>
              <a:t>other species.</a:t>
            </a:r>
            <a:endParaRPr lang="en-US" altLang="it-IT" i="1" dirty="0" smtClean="0">
              <a:latin typeface="Century Gothic" panose="020B0502020202020204" pitchFamily="34" charset="0"/>
              <a:cs typeface="Helvetica" panose="020B0604020202020204" pitchFamily="34" charset="0"/>
            </a:endParaRPr>
          </a:p>
          <a:p>
            <a:pPr algn="ctr"/>
            <a:endParaRPr lang="it-IT" altLang="it-IT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zione vuota">
  <a:themeElements>
    <a:clrScheme name="Presentazione vuo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sentazione vuota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Presentazione vuo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2004:Modelli:Presentazioni:Strutture:Diapositiva</Template>
  <TotalTime>339</TotalTime>
  <Words>355</Words>
  <Application>Microsoft Office PowerPoint</Application>
  <PresentationFormat>Presentazione su schermo (4:3)</PresentationFormat>
  <Paragraphs>59</Paragraphs>
  <Slides>12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Presentazione vuota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Typical food </vt:lpstr>
      <vt:lpstr>Diapositiva 12</vt:lpstr>
    </vt:vector>
  </TitlesOfParts>
  <Company>* 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* *</dc:creator>
  <cp:lastModifiedBy>ANNA</cp:lastModifiedBy>
  <cp:revision>54</cp:revision>
  <dcterms:created xsi:type="dcterms:W3CDTF">2015-02-22T20:30:44Z</dcterms:created>
  <dcterms:modified xsi:type="dcterms:W3CDTF">2015-03-10T16:24:48Z</dcterms:modified>
</cp:coreProperties>
</file>